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3" r:id="rId6"/>
    <p:sldId id="274" r:id="rId7"/>
    <p:sldId id="260" r:id="rId8"/>
    <p:sldId id="261" r:id="rId9"/>
    <p:sldId id="263" r:id="rId10"/>
    <p:sldId id="264" r:id="rId11"/>
    <p:sldId id="262" r:id="rId12"/>
    <p:sldId id="272" r:id="rId13"/>
    <p:sldId id="265" r:id="rId14"/>
    <p:sldId id="268" r:id="rId15"/>
    <p:sldId id="266" r:id="rId16"/>
    <p:sldId id="277" r:id="rId17"/>
    <p:sldId id="267" r:id="rId18"/>
    <p:sldId id="269" r:id="rId19"/>
    <p:sldId id="276" r:id="rId20"/>
    <p:sldId id="271" r:id="rId21"/>
    <p:sldId id="270"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0A5BE4-ED50-4A00-AEBD-F1C6EC5297E1}" v="71" dt="2025-03-12T16:54:47.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Jackson" userId="360cd925f4103e20" providerId="LiveId" clId="{B60A5BE4-ED50-4A00-AEBD-F1C6EC5297E1}"/>
    <pc:docChg chg="undo custSel addSld delSld modSld sldOrd">
      <pc:chgData name="Joel Jackson" userId="360cd925f4103e20" providerId="LiveId" clId="{B60A5BE4-ED50-4A00-AEBD-F1C6EC5297E1}" dt="2025-03-19T14:23:17.207" v="845"/>
      <pc:docMkLst>
        <pc:docMk/>
      </pc:docMkLst>
      <pc:sldChg chg="modSp mod">
        <pc:chgData name="Joel Jackson" userId="360cd925f4103e20" providerId="LiveId" clId="{B60A5BE4-ED50-4A00-AEBD-F1C6EC5297E1}" dt="2025-03-12T08:22:03.146" v="4" actId="20577"/>
        <pc:sldMkLst>
          <pc:docMk/>
          <pc:sldMk cId="674086766" sldId="256"/>
        </pc:sldMkLst>
        <pc:spChg chg="mod">
          <ac:chgData name="Joel Jackson" userId="360cd925f4103e20" providerId="LiveId" clId="{B60A5BE4-ED50-4A00-AEBD-F1C6EC5297E1}" dt="2025-03-12T08:22:03.146" v="4" actId="20577"/>
          <ac:spMkLst>
            <pc:docMk/>
            <pc:sldMk cId="674086766" sldId="256"/>
            <ac:spMk id="4" creationId="{5770EBAB-7C58-CDE1-BCB0-B9F52E6288E0}"/>
          </ac:spMkLst>
        </pc:spChg>
      </pc:sldChg>
      <pc:sldChg chg="addSp delSp modSp mod">
        <pc:chgData name="Joel Jackson" userId="360cd925f4103e20" providerId="LiveId" clId="{B60A5BE4-ED50-4A00-AEBD-F1C6EC5297E1}" dt="2025-03-12T16:45:26.392" v="663" actId="1076"/>
        <pc:sldMkLst>
          <pc:docMk/>
          <pc:sldMk cId="2901248359" sldId="259"/>
        </pc:sldMkLst>
        <pc:spChg chg="mod">
          <ac:chgData name="Joel Jackson" userId="360cd925f4103e20" providerId="LiveId" clId="{B60A5BE4-ED50-4A00-AEBD-F1C6EC5297E1}" dt="2025-03-12T16:45:23.160" v="662" actId="1076"/>
          <ac:spMkLst>
            <pc:docMk/>
            <pc:sldMk cId="2901248359" sldId="259"/>
            <ac:spMk id="2" creationId="{F5246C2E-E3D2-76D0-38E2-CF5E2FB0A831}"/>
          </ac:spMkLst>
        </pc:spChg>
        <pc:graphicFrameChg chg="add mod modGraphic">
          <ac:chgData name="Joel Jackson" userId="360cd925f4103e20" providerId="LiveId" clId="{B60A5BE4-ED50-4A00-AEBD-F1C6EC5297E1}" dt="2025-03-12T16:45:26.392" v="663" actId="1076"/>
          <ac:graphicFrameMkLst>
            <pc:docMk/>
            <pc:sldMk cId="2901248359" sldId="259"/>
            <ac:graphicFrameMk id="4" creationId="{5E55F54B-9808-4195-0B1E-6318A2815072}"/>
          </ac:graphicFrameMkLst>
        </pc:graphicFrameChg>
      </pc:sldChg>
      <pc:sldChg chg="modSp mod">
        <pc:chgData name="Joel Jackson" userId="360cd925f4103e20" providerId="LiveId" clId="{B60A5BE4-ED50-4A00-AEBD-F1C6EC5297E1}" dt="2025-03-12T16:56:40.264" v="843" actId="255"/>
        <pc:sldMkLst>
          <pc:docMk/>
          <pc:sldMk cId="573508024" sldId="269"/>
        </pc:sldMkLst>
        <pc:spChg chg="mod">
          <ac:chgData name="Joel Jackson" userId="360cd925f4103e20" providerId="LiveId" clId="{B60A5BE4-ED50-4A00-AEBD-F1C6EC5297E1}" dt="2025-03-12T16:56:40.264" v="843" actId="255"/>
          <ac:spMkLst>
            <pc:docMk/>
            <pc:sldMk cId="573508024" sldId="269"/>
            <ac:spMk id="2" creationId="{AAE52795-35F3-64C5-35DC-1AC3E2F39A2E}"/>
          </ac:spMkLst>
        </pc:spChg>
      </pc:sldChg>
      <pc:sldChg chg="addSp delSp modSp mod modClrScheme chgLayout">
        <pc:chgData name="Joel Jackson" userId="360cd925f4103e20" providerId="LiveId" clId="{B60A5BE4-ED50-4A00-AEBD-F1C6EC5297E1}" dt="2025-03-12T16:56:33.996" v="842" actId="255"/>
        <pc:sldMkLst>
          <pc:docMk/>
          <pc:sldMk cId="2376862403" sldId="270"/>
        </pc:sldMkLst>
        <pc:spChg chg="add mod">
          <ac:chgData name="Joel Jackson" userId="360cd925f4103e20" providerId="LiveId" clId="{B60A5BE4-ED50-4A00-AEBD-F1C6EC5297E1}" dt="2025-03-12T16:56:33.996" v="842" actId="255"/>
          <ac:spMkLst>
            <pc:docMk/>
            <pc:sldMk cId="2376862403" sldId="270"/>
            <ac:spMk id="2" creationId="{36AA3799-6AF3-49E2-49D1-3F5989D5FED6}"/>
          </ac:spMkLst>
        </pc:spChg>
        <pc:spChg chg="add mod">
          <ac:chgData name="Joel Jackson" userId="360cd925f4103e20" providerId="LiveId" clId="{B60A5BE4-ED50-4A00-AEBD-F1C6EC5297E1}" dt="2025-03-12T16:50:53.892" v="748" actId="255"/>
          <ac:spMkLst>
            <pc:docMk/>
            <pc:sldMk cId="2376862403" sldId="270"/>
            <ac:spMk id="3" creationId="{2550CD17-8766-009F-DC25-B5C2D3E11E23}"/>
          </ac:spMkLst>
        </pc:spChg>
      </pc:sldChg>
      <pc:sldChg chg="ord">
        <pc:chgData name="Joel Jackson" userId="360cd925f4103e20" providerId="LiveId" clId="{B60A5BE4-ED50-4A00-AEBD-F1C6EC5297E1}" dt="2025-03-19T14:23:17.207" v="845"/>
        <pc:sldMkLst>
          <pc:docMk/>
          <pc:sldMk cId="1374429458" sldId="271"/>
        </pc:sldMkLst>
      </pc:sldChg>
      <pc:sldChg chg="addSp delSp modSp new mod">
        <pc:chgData name="Joel Jackson" userId="360cd925f4103e20" providerId="LiveId" clId="{B60A5BE4-ED50-4A00-AEBD-F1C6EC5297E1}" dt="2025-03-12T16:31:58.878" v="536" actId="2711"/>
        <pc:sldMkLst>
          <pc:docMk/>
          <pc:sldMk cId="1486641928" sldId="273"/>
        </pc:sldMkLst>
        <pc:spChg chg="mod">
          <ac:chgData name="Joel Jackson" userId="360cd925f4103e20" providerId="LiveId" clId="{B60A5BE4-ED50-4A00-AEBD-F1C6EC5297E1}" dt="2025-03-12T15:57:20.320" v="282" actId="1076"/>
          <ac:spMkLst>
            <pc:docMk/>
            <pc:sldMk cId="1486641928" sldId="273"/>
            <ac:spMk id="2" creationId="{56BF23B0-5D4E-4BD4-A32A-8C290217689A}"/>
          </ac:spMkLst>
        </pc:spChg>
        <pc:graphicFrameChg chg="add mod ord modGraphic">
          <ac:chgData name="Joel Jackson" userId="360cd925f4103e20" providerId="LiveId" clId="{B60A5BE4-ED50-4A00-AEBD-F1C6EC5297E1}" dt="2025-03-12T16:31:58.878" v="536" actId="2711"/>
          <ac:graphicFrameMkLst>
            <pc:docMk/>
            <pc:sldMk cId="1486641928" sldId="273"/>
            <ac:graphicFrameMk id="7" creationId="{1D809B31-07CF-3510-F327-0E060004C3AF}"/>
          </ac:graphicFrameMkLst>
        </pc:graphicFrameChg>
      </pc:sldChg>
      <pc:sldChg chg="addSp delSp modSp new mod">
        <pc:chgData name="Joel Jackson" userId="360cd925f4103e20" providerId="LiveId" clId="{B60A5BE4-ED50-4A00-AEBD-F1C6EC5297E1}" dt="2025-03-12T16:56:15.100" v="841" actId="1076"/>
        <pc:sldMkLst>
          <pc:docMk/>
          <pc:sldMk cId="3831649178" sldId="274"/>
        </pc:sldMkLst>
        <pc:spChg chg="mod">
          <ac:chgData name="Joel Jackson" userId="360cd925f4103e20" providerId="LiveId" clId="{B60A5BE4-ED50-4A00-AEBD-F1C6EC5297E1}" dt="2025-03-12T16:56:11.683" v="840" actId="1076"/>
          <ac:spMkLst>
            <pc:docMk/>
            <pc:sldMk cId="3831649178" sldId="274"/>
            <ac:spMk id="2" creationId="{49C98FA9-339E-C8E1-8FDF-992AB3E5D36D}"/>
          </ac:spMkLst>
        </pc:spChg>
        <pc:graphicFrameChg chg="add mod ord modGraphic">
          <ac:chgData name="Joel Jackson" userId="360cd925f4103e20" providerId="LiveId" clId="{B60A5BE4-ED50-4A00-AEBD-F1C6EC5297E1}" dt="2025-03-12T16:56:15.100" v="841" actId="1076"/>
          <ac:graphicFrameMkLst>
            <pc:docMk/>
            <pc:sldMk cId="3831649178" sldId="274"/>
            <ac:graphicFrameMk id="4" creationId="{9A2DBECF-DE80-E3FE-DD09-0B073735FCD0}"/>
          </ac:graphicFrameMkLst>
        </pc:graphicFrameChg>
      </pc:sldChg>
      <pc:sldChg chg="modSp new mod">
        <pc:chgData name="Joel Jackson" userId="360cd925f4103e20" providerId="LiveId" clId="{B60A5BE4-ED50-4A00-AEBD-F1C6EC5297E1}" dt="2025-03-12T16:55:22.647" v="839" actId="20577"/>
        <pc:sldMkLst>
          <pc:docMk/>
          <pc:sldMk cId="2842104896" sldId="275"/>
        </pc:sldMkLst>
        <pc:spChg chg="mod">
          <ac:chgData name="Joel Jackson" userId="360cd925f4103e20" providerId="LiveId" clId="{B60A5BE4-ED50-4A00-AEBD-F1C6EC5297E1}" dt="2025-03-12T16:51:31.532" v="763" actId="20577"/>
          <ac:spMkLst>
            <pc:docMk/>
            <pc:sldMk cId="2842104896" sldId="275"/>
            <ac:spMk id="2" creationId="{2042C5D2-ED97-966E-7591-53E174FA2BF1}"/>
          </ac:spMkLst>
        </pc:spChg>
        <pc:spChg chg="mod">
          <ac:chgData name="Joel Jackson" userId="360cd925f4103e20" providerId="LiveId" clId="{B60A5BE4-ED50-4A00-AEBD-F1C6EC5297E1}" dt="2025-03-12T16:55:22.647" v="839" actId="20577"/>
          <ac:spMkLst>
            <pc:docMk/>
            <pc:sldMk cId="2842104896" sldId="275"/>
            <ac:spMk id="3" creationId="{F39284E7-DAFA-462A-F060-70A732EEA850}"/>
          </ac:spMkLst>
        </pc:spChg>
      </pc:sldChg>
      <pc:sldChg chg="new del">
        <pc:chgData name="Joel Jackson" userId="360cd925f4103e20" providerId="LiveId" clId="{B60A5BE4-ED50-4A00-AEBD-F1C6EC5297E1}" dt="2025-03-12T16:38:47.858" v="613" actId="680"/>
        <pc:sldMkLst>
          <pc:docMk/>
          <pc:sldMk cId="4039624336"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52A6-910D-01D8-B562-8FC7E0CF6A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A32370-D498-D71D-3FCE-D3F6D6812B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D0404E-CCD2-D2E2-7BDA-B19AAA3A3A7A}"/>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FEBFF5C3-6BC5-2823-32A2-106DA9BA2F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E23D2-F5D5-DA0F-98AC-C730B61618BF}"/>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26912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4E79-E825-B845-8622-1C6BE7C14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4BDE8-1E64-5B4B-90BF-49C0E2E5D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8AC4F5-C5C0-4093-4560-9532D82A336D}"/>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2C09294E-3692-577E-A3DB-774AF495A8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D0E137-5A9A-0579-7202-618B30B055AB}"/>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5368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30E0CD-4DAD-4EFB-FF29-B94474C50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2D7C0E-AAEC-2186-9082-EF39A2A99C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59653D-474B-06DC-DA16-4547D74A060D}"/>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7E7FD6CC-08B9-F704-D54F-C273C3EE9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01D1B-2534-131D-E5D7-A2E0E744AB13}"/>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353455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2CF7-939B-F09D-38BE-161079E5BA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6F8C00-9876-632B-C0F0-78A863C806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CB0267-FA39-C3B2-920D-1197A416BDC9}"/>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B8E3158D-B2A8-214F-AC8A-A16952DC3B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16F61-845F-BF15-10C5-824828C9EDA5}"/>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1227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1D3A-E490-AEB0-C46E-2F240AB1C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800569-D466-5AC9-382B-804DE6E69A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BE1378-E989-EE5C-6E85-2D0A0B55767B}"/>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FEDDB885-EAFB-5A6B-29BC-7D5A475B5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AA3DE-301A-574E-FBB8-0BDC789367F2}"/>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349156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6372-E170-9B76-B4C2-03C24BCBA4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8EC719-30C6-489D-9AB4-51B18BCA3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7621CD-2EF2-8BA3-35CC-C188D51E25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E7E1BD-D95E-8288-472F-57C75A2BB4CA}"/>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6" name="Footer Placeholder 5">
            <a:extLst>
              <a:ext uri="{FF2B5EF4-FFF2-40B4-BE49-F238E27FC236}">
                <a16:creationId xmlns:a16="http://schemas.microsoft.com/office/drawing/2014/main" id="{88B3ACB9-2174-59ED-6AAB-4A679ED731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83FCFE-47E7-776A-3D95-9199D476D216}"/>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221994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21AF-ABAD-59D1-824D-039372BAA4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6FD518-418C-ECD1-243C-5E385F572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C25275-435B-4E42-9F38-460F35E62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C9029E-2E43-FBDA-6230-84C210831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802BCF-4B5A-49C8-C074-E18B819BDB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40B259-73E1-A87A-D5C9-5BE041C3AC62}"/>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8" name="Footer Placeholder 7">
            <a:extLst>
              <a:ext uri="{FF2B5EF4-FFF2-40B4-BE49-F238E27FC236}">
                <a16:creationId xmlns:a16="http://schemas.microsoft.com/office/drawing/2014/main" id="{FCB3E7CE-1F32-7196-579B-7D7DC559D2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DB1612-FEA8-68CE-FFA6-8A88115D1DF8}"/>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27829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20F7-5E36-5F7D-EE5B-554A76366D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A5F9A9-70B7-4816-0605-E6CA561DB2E7}"/>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4" name="Footer Placeholder 3">
            <a:extLst>
              <a:ext uri="{FF2B5EF4-FFF2-40B4-BE49-F238E27FC236}">
                <a16:creationId xmlns:a16="http://schemas.microsoft.com/office/drawing/2014/main" id="{4F5A9D68-4C58-E021-E742-FE6E704181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93149D-9C5A-A93C-4CB0-CD4B1D79A3CB}"/>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813541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D374AD-FA20-384A-73B4-1B8665AD6B1A}"/>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3" name="Footer Placeholder 2">
            <a:extLst>
              <a:ext uri="{FF2B5EF4-FFF2-40B4-BE49-F238E27FC236}">
                <a16:creationId xmlns:a16="http://schemas.microsoft.com/office/drawing/2014/main" id="{0B7CBF8F-F9A5-65C9-6E35-74A834CD28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F0D626-CCA2-A493-19B2-557248AAB171}"/>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36701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A62A-E58A-B541-1EC5-D4819DA0C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9A4B36-E0BB-F626-23E1-D1C7A50D7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33B524-964F-E7D9-6483-4F87F1CE0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574A9-5AC2-4FAE-1A13-C54609F60B10}"/>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6" name="Footer Placeholder 5">
            <a:extLst>
              <a:ext uri="{FF2B5EF4-FFF2-40B4-BE49-F238E27FC236}">
                <a16:creationId xmlns:a16="http://schemas.microsoft.com/office/drawing/2014/main" id="{AD8A0703-6F5F-324B-77AE-C8AD716455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885633-CC04-06DF-07F0-1D21CD66C4E0}"/>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1818715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D52EC-71B4-8ED8-7752-64F91A344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839A23-7496-CBC0-5497-2F6D42813F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BBD53F-61EE-6D3C-5081-85C04FD5A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E5DB4-F752-C436-9E67-3BD0726E916D}"/>
              </a:ext>
            </a:extLst>
          </p:cNvPr>
          <p:cNvSpPr>
            <a:spLocks noGrp="1"/>
          </p:cNvSpPr>
          <p:nvPr>
            <p:ph type="dt" sz="half" idx="10"/>
          </p:nvPr>
        </p:nvSpPr>
        <p:spPr/>
        <p:txBody>
          <a:bodyPr/>
          <a:lstStyle/>
          <a:p>
            <a:fld id="{DD460CF9-2DD6-4AFE-80D6-2D49D0E04934}" type="datetimeFigureOut">
              <a:rPr lang="en-IN" smtClean="0"/>
              <a:t>20-03-2025</a:t>
            </a:fld>
            <a:endParaRPr lang="en-IN"/>
          </a:p>
        </p:txBody>
      </p:sp>
      <p:sp>
        <p:nvSpPr>
          <p:cNvPr id="6" name="Footer Placeholder 5">
            <a:extLst>
              <a:ext uri="{FF2B5EF4-FFF2-40B4-BE49-F238E27FC236}">
                <a16:creationId xmlns:a16="http://schemas.microsoft.com/office/drawing/2014/main" id="{B82FB525-90C7-B953-E03B-21A2597219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D3ADED-35C8-8E7A-EAAE-953610CAA265}"/>
              </a:ext>
            </a:extLst>
          </p:cNvPr>
          <p:cNvSpPr>
            <a:spLocks noGrp="1"/>
          </p:cNvSpPr>
          <p:nvPr>
            <p:ph type="sldNum" sz="quarter" idx="12"/>
          </p:nvPr>
        </p:nvSpPr>
        <p:spPr/>
        <p:txBody>
          <a:bodyPr/>
          <a:lstStyle/>
          <a:p>
            <a:fld id="{D47B46BD-D11E-4C45-A955-D08E86C1E1B1}" type="slidenum">
              <a:rPr lang="en-IN" smtClean="0"/>
              <a:t>‹#›</a:t>
            </a:fld>
            <a:endParaRPr lang="en-IN"/>
          </a:p>
        </p:txBody>
      </p:sp>
    </p:spTree>
    <p:extLst>
      <p:ext uri="{BB962C8B-B14F-4D97-AF65-F5344CB8AC3E}">
        <p14:creationId xmlns:p14="http://schemas.microsoft.com/office/powerpoint/2010/main" val="3717615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E3FBD-0238-FC52-97C7-86F887344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581DBF-97AD-CA36-6825-779ABAAF8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7DC5E1-976C-E5B3-FDC9-F2684B092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460CF9-2DD6-4AFE-80D6-2D49D0E04934}" type="datetimeFigureOut">
              <a:rPr lang="en-IN" smtClean="0"/>
              <a:t>20-03-2025</a:t>
            </a:fld>
            <a:endParaRPr lang="en-IN"/>
          </a:p>
        </p:txBody>
      </p:sp>
      <p:sp>
        <p:nvSpPr>
          <p:cNvPr id="5" name="Footer Placeholder 4">
            <a:extLst>
              <a:ext uri="{FF2B5EF4-FFF2-40B4-BE49-F238E27FC236}">
                <a16:creationId xmlns:a16="http://schemas.microsoft.com/office/drawing/2014/main" id="{0E060338-9D6D-F911-9A77-248A283FB2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F8C47BE-5C5E-EEE6-3425-317FC5B9F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7B46BD-D11E-4C45-A955-D08E86C1E1B1}" type="slidenum">
              <a:rPr lang="en-IN" smtClean="0"/>
              <a:t>‹#›</a:t>
            </a:fld>
            <a:endParaRPr lang="en-IN"/>
          </a:p>
        </p:txBody>
      </p:sp>
    </p:spTree>
    <p:extLst>
      <p:ext uri="{BB962C8B-B14F-4D97-AF65-F5344CB8AC3E}">
        <p14:creationId xmlns:p14="http://schemas.microsoft.com/office/powerpoint/2010/main" val="45519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E95-27D6-FBE1-9148-57AF6ECD4923}"/>
              </a:ext>
            </a:extLst>
          </p:cNvPr>
          <p:cNvSpPr>
            <a:spLocks noGrp="1"/>
          </p:cNvSpPr>
          <p:nvPr>
            <p:ph type="ctrTitle"/>
          </p:nvPr>
        </p:nvSpPr>
        <p:spPr>
          <a:xfrm>
            <a:off x="1024128" y="1122363"/>
            <a:ext cx="10186416" cy="1530402"/>
          </a:xfrm>
        </p:spPr>
        <p:txBody>
          <a:bodyPr>
            <a:noAutofit/>
          </a:bodyPr>
          <a:lstStyle/>
          <a:p>
            <a:r>
              <a:rPr lang="en-IN" sz="4400" b="1" dirty="0">
                <a:latin typeface="Times New Roman" panose="02020603050405020304" pitchFamily="18" charset="0"/>
                <a:cs typeface="Times New Roman" panose="02020603050405020304" pitchFamily="18" charset="0"/>
              </a:rPr>
              <a:t>SMARTFLOW: AI DRIVEN TRAFFIC MANAGEMENT SYSTEM</a:t>
            </a:r>
          </a:p>
        </p:txBody>
      </p:sp>
      <p:sp>
        <p:nvSpPr>
          <p:cNvPr id="3" name="Subtitle 2">
            <a:extLst>
              <a:ext uri="{FF2B5EF4-FFF2-40B4-BE49-F238E27FC236}">
                <a16:creationId xmlns:a16="http://schemas.microsoft.com/office/drawing/2014/main" id="{0823A770-B5BF-2A90-DD3A-7A4BC5D63B98}"/>
              </a:ext>
            </a:extLst>
          </p:cNvPr>
          <p:cNvSpPr>
            <a:spLocks noGrp="1"/>
          </p:cNvSpPr>
          <p:nvPr>
            <p:ph type="subTitle" idx="1"/>
          </p:nvPr>
        </p:nvSpPr>
        <p:spPr>
          <a:xfrm>
            <a:off x="1524000" y="3602038"/>
            <a:ext cx="2371344" cy="2652458"/>
          </a:xfrm>
        </p:spPr>
        <p:txBody>
          <a:bodyPr>
            <a:normAutofit/>
          </a:bodyPr>
          <a:lstStyle/>
          <a:p>
            <a:pPr algn="l"/>
            <a:r>
              <a:rPr lang="en-IN" sz="2200" b="1" dirty="0">
                <a:latin typeface="Times New Roman" panose="02020603050405020304" pitchFamily="18" charset="0"/>
                <a:cs typeface="Times New Roman" panose="02020603050405020304" pitchFamily="18" charset="0"/>
              </a:rPr>
              <a:t>Guided By,                                                             </a:t>
            </a:r>
          </a:p>
          <a:p>
            <a:pPr algn="l"/>
            <a:r>
              <a:rPr lang="en-IN" sz="2200" dirty="0">
                <a:latin typeface="Times New Roman" panose="02020603050405020304" pitchFamily="18" charset="0"/>
                <a:cs typeface="Times New Roman" panose="02020603050405020304" pitchFamily="18" charset="0"/>
              </a:rPr>
              <a:t>Mr. Jaison CS</a:t>
            </a:r>
          </a:p>
          <a:p>
            <a:pPr algn="l"/>
            <a:r>
              <a:rPr lang="en-IN" sz="2200" dirty="0">
                <a:latin typeface="Times New Roman" panose="02020603050405020304" pitchFamily="18" charset="0"/>
                <a:cs typeface="Times New Roman" panose="02020603050405020304" pitchFamily="18" charset="0"/>
              </a:rPr>
              <a:t>Dept. of ECE</a:t>
            </a:r>
          </a:p>
          <a:p>
            <a:pPr algn="l"/>
            <a:r>
              <a:rPr lang="en-IN" sz="2200" dirty="0">
                <a:latin typeface="Times New Roman" panose="02020603050405020304" pitchFamily="18" charset="0"/>
                <a:cs typeface="Times New Roman" panose="02020603050405020304" pitchFamily="18" charset="0"/>
              </a:rPr>
              <a:t>AJCE </a:t>
            </a:r>
          </a:p>
        </p:txBody>
      </p:sp>
      <p:sp>
        <p:nvSpPr>
          <p:cNvPr id="4" name="TextBox 3">
            <a:extLst>
              <a:ext uri="{FF2B5EF4-FFF2-40B4-BE49-F238E27FC236}">
                <a16:creationId xmlns:a16="http://schemas.microsoft.com/office/drawing/2014/main" id="{5770EBAB-7C58-CDE1-BCB0-B9F52E6288E0}"/>
              </a:ext>
            </a:extLst>
          </p:cNvPr>
          <p:cNvSpPr txBox="1"/>
          <p:nvPr/>
        </p:nvSpPr>
        <p:spPr>
          <a:xfrm>
            <a:off x="7150608" y="3566160"/>
            <a:ext cx="4160520" cy="2123658"/>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Presented By,</a:t>
            </a:r>
          </a:p>
          <a:p>
            <a:r>
              <a:rPr lang="en-IN" sz="2200" b="1" dirty="0">
                <a:latin typeface="Times New Roman" panose="02020603050405020304" pitchFamily="18" charset="0"/>
                <a:cs typeface="Times New Roman" panose="02020603050405020304" pitchFamily="18" charset="0"/>
              </a:rPr>
              <a:t>Group 10</a:t>
            </a:r>
          </a:p>
          <a:p>
            <a:r>
              <a:rPr lang="en-IN" sz="2200" dirty="0" err="1">
                <a:latin typeface="Times New Roman" panose="02020603050405020304" pitchFamily="18" charset="0"/>
                <a:cs typeface="Times New Roman" panose="02020603050405020304" pitchFamily="18" charset="0"/>
              </a:rPr>
              <a:t>Amaljith</a:t>
            </a:r>
            <a:r>
              <a:rPr lang="en-IN" sz="2200" dirty="0">
                <a:latin typeface="Times New Roman" panose="02020603050405020304" pitchFamily="18" charset="0"/>
                <a:cs typeface="Times New Roman" panose="02020603050405020304" pitchFamily="18" charset="0"/>
              </a:rPr>
              <a:t> T P,          AJC21EC015</a:t>
            </a:r>
          </a:p>
          <a:p>
            <a:r>
              <a:rPr lang="en-IN" sz="2200" dirty="0">
                <a:latin typeface="Times New Roman" panose="02020603050405020304" pitchFamily="18" charset="0"/>
                <a:cs typeface="Times New Roman" panose="02020603050405020304" pitchFamily="18" charset="0"/>
              </a:rPr>
              <a:t>Binu Ajmal Shah,   AJC21EC034</a:t>
            </a:r>
          </a:p>
          <a:p>
            <a:r>
              <a:rPr lang="en-IN" sz="2200" dirty="0">
                <a:latin typeface="Times New Roman" panose="02020603050405020304" pitchFamily="18" charset="0"/>
                <a:cs typeface="Times New Roman" panose="02020603050405020304" pitchFamily="18" charset="0"/>
              </a:rPr>
              <a:t>Denil C Varghese,   AJC21EC038</a:t>
            </a:r>
          </a:p>
          <a:p>
            <a:r>
              <a:rPr lang="en-IN" sz="2200" dirty="0">
                <a:latin typeface="Times New Roman" panose="02020603050405020304" pitchFamily="18" charset="0"/>
                <a:cs typeface="Times New Roman" panose="02020603050405020304" pitchFamily="18" charset="0"/>
              </a:rPr>
              <a:t>Joel Jackson John,  AJC21EC045 </a:t>
            </a:r>
          </a:p>
        </p:txBody>
      </p:sp>
    </p:spTree>
    <p:extLst>
      <p:ext uri="{BB962C8B-B14F-4D97-AF65-F5344CB8AC3E}">
        <p14:creationId xmlns:p14="http://schemas.microsoft.com/office/powerpoint/2010/main" val="67408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37CA-9F1C-807B-34ED-64FC36E05180}"/>
              </a:ext>
            </a:extLst>
          </p:cNvPr>
          <p:cNvSpPr>
            <a:spLocks noGrp="1"/>
          </p:cNvSpPr>
          <p:nvPr>
            <p:ph type="ctrTitle"/>
          </p:nvPr>
        </p:nvSpPr>
        <p:spPr>
          <a:xfrm>
            <a:off x="1524000" y="324562"/>
            <a:ext cx="9144000" cy="950975"/>
          </a:xfrm>
        </p:spPr>
        <p:txBody>
          <a:bodyPr>
            <a:normAutofit/>
          </a:bodyPr>
          <a:lstStyle/>
          <a:p>
            <a:r>
              <a:rPr lang="en-IN" sz="4400" u="sng" dirty="0">
                <a:latin typeface="Times New Roman" panose="02020603050405020304" pitchFamily="18" charset="0"/>
                <a:cs typeface="Times New Roman" panose="02020603050405020304" pitchFamily="18" charset="0"/>
              </a:rPr>
              <a:t>AI-Based Traffic Control System</a:t>
            </a:r>
          </a:p>
        </p:txBody>
      </p:sp>
      <p:sp>
        <p:nvSpPr>
          <p:cNvPr id="3" name="Subtitle 2">
            <a:extLst>
              <a:ext uri="{FF2B5EF4-FFF2-40B4-BE49-F238E27FC236}">
                <a16:creationId xmlns:a16="http://schemas.microsoft.com/office/drawing/2014/main" id="{0EB3DCD4-1A28-D1FF-44EF-966A71F7BEDB}"/>
              </a:ext>
            </a:extLst>
          </p:cNvPr>
          <p:cNvSpPr>
            <a:spLocks noGrp="1"/>
          </p:cNvSpPr>
          <p:nvPr>
            <p:ph type="subTitle" idx="1"/>
          </p:nvPr>
        </p:nvSpPr>
        <p:spPr>
          <a:xfrm>
            <a:off x="1112018" y="2046447"/>
            <a:ext cx="5389265" cy="3904488"/>
          </a:xfrm>
        </p:spPr>
        <p:txBody>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Raspberry Pi and Pi Camera to capture live traffic images.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Processing detects vehicle density at each junction.</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Dynamically adjusts traffic signal timing based on congestion levels.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Reduces congestion, minimizes waiting time, and prioritizes emergency vehicles efficiently.</a:t>
            </a:r>
            <a:endParaRPr lang="en-IN" dirty="0">
              <a:latin typeface="Times New Roman" panose="02020603050405020304" pitchFamily="18" charset="0"/>
              <a:cs typeface="Times New Roman" panose="02020603050405020304" pitchFamily="18" charset="0"/>
            </a:endParaRPr>
          </a:p>
        </p:txBody>
      </p:sp>
      <p:pic>
        <p:nvPicPr>
          <p:cNvPr id="5" name="Picture 4" descr="A green circuit board with a white ribbon&#10;&#10;AI-generated content may be incorrect.">
            <a:extLst>
              <a:ext uri="{FF2B5EF4-FFF2-40B4-BE49-F238E27FC236}">
                <a16:creationId xmlns:a16="http://schemas.microsoft.com/office/drawing/2014/main" id="{AD4BDA1C-4D04-5CFB-35EA-619C87EB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118" y="1536192"/>
            <a:ext cx="4208934" cy="2260879"/>
          </a:xfrm>
          <a:prstGeom prst="rect">
            <a:avLst/>
          </a:prstGeom>
        </p:spPr>
      </p:pic>
      <p:pic>
        <p:nvPicPr>
          <p:cNvPr id="7" name="Picture 6" descr="Cars on a road with a truck and a car&#10;&#10;AI-generated content may be incorrect.">
            <a:extLst>
              <a:ext uri="{FF2B5EF4-FFF2-40B4-BE49-F238E27FC236}">
                <a16:creationId xmlns:a16="http://schemas.microsoft.com/office/drawing/2014/main" id="{00C94BBD-6A10-A5FF-A3DE-C715CB4D3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118" y="3797071"/>
            <a:ext cx="4208934" cy="2260879"/>
          </a:xfrm>
          <a:prstGeom prst="rect">
            <a:avLst/>
          </a:prstGeom>
        </p:spPr>
      </p:pic>
      <p:sp>
        <p:nvSpPr>
          <p:cNvPr id="8" name="TextBox 7">
            <a:extLst>
              <a:ext uri="{FF2B5EF4-FFF2-40B4-BE49-F238E27FC236}">
                <a16:creationId xmlns:a16="http://schemas.microsoft.com/office/drawing/2014/main" id="{92975BCF-169D-407C-D2B6-3253EF28C71C}"/>
              </a:ext>
            </a:extLst>
          </p:cNvPr>
          <p:cNvSpPr txBox="1"/>
          <p:nvPr/>
        </p:nvSpPr>
        <p:spPr>
          <a:xfrm>
            <a:off x="7506118" y="6057950"/>
            <a:ext cx="4208934" cy="523220"/>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1</a:t>
            </a:r>
            <a:r>
              <a:rPr lang="en-IN" sz="1400" i="1" dirty="0">
                <a:latin typeface="Times New Roman" panose="02020603050405020304" pitchFamily="18" charset="0"/>
                <a:cs typeface="Times New Roman" panose="02020603050405020304" pitchFamily="18" charset="0"/>
                <a:sym typeface="Wingdings" panose="05000000000000000000" pitchFamily="2" charset="2"/>
              </a:rPr>
              <a:t>:(A)</a:t>
            </a:r>
            <a:r>
              <a:rPr lang="en-IN" sz="1400" i="1" dirty="0">
                <a:latin typeface="Times New Roman" panose="02020603050405020304" pitchFamily="18" charset="0"/>
                <a:cs typeface="Times New Roman" panose="02020603050405020304" pitchFamily="18" charset="0"/>
              </a:rPr>
              <a:t> </a:t>
            </a:r>
            <a:r>
              <a:rPr lang="en-IN" sz="1400" i="1" dirty="0" err="1">
                <a:latin typeface="Times New Roman" panose="02020603050405020304" pitchFamily="18" charset="0"/>
                <a:cs typeface="Times New Roman" panose="02020603050405020304" pitchFamily="18" charset="0"/>
              </a:rPr>
              <a:t>Raspberri</a:t>
            </a:r>
            <a:r>
              <a:rPr lang="en-IN" sz="1400" i="1" dirty="0">
                <a:latin typeface="Times New Roman" panose="02020603050405020304" pitchFamily="18" charset="0"/>
                <a:cs typeface="Times New Roman" panose="02020603050405020304" pitchFamily="18" charset="0"/>
              </a:rPr>
              <a:t> Pi and Pi camera, (B)Vehicle detection using Yolo</a:t>
            </a:r>
          </a:p>
        </p:txBody>
      </p:sp>
    </p:spTree>
    <p:extLst>
      <p:ext uri="{BB962C8B-B14F-4D97-AF65-F5344CB8AC3E}">
        <p14:creationId xmlns:p14="http://schemas.microsoft.com/office/powerpoint/2010/main" val="163195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F24C-C350-4690-6E34-5236E911642A}"/>
              </a:ext>
            </a:extLst>
          </p:cNvPr>
          <p:cNvSpPr>
            <a:spLocks noGrp="1"/>
          </p:cNvSpPr>
          <p:nvPr>
            <p:ph type="ctrTitle"/>
          </p:nvPr>
        </p:nvSpPr>
        <p:spPr>
          <a:xfrm>
            <a:off x="-1018032" y="557785"/>
            <a:ext cx="9144000" cy="640079"/>
          </a:xfrm>
        </p:spPr>
        <p:txBody>
          <a:bodyPr>
            <a:noAutofit/>
          </a:bodyPr>
          <a:lstStyle/>
          <a:p>
            <a:r>
              <a:rPr lang="en-IN" sz="4400" u="sng" dirty="0">
                <a:latin typeface="Times New Roman" panose="02020603050405020304" pitchFamily="18" charset="0"/>
                <a:cs typeface="Times New Roman" panose="02020603050405020304" pitchFamily="18" charset="0"/>
              </a:rPr>
              <a:t>Database Management</a:t>
            </a:r>
          </a:p>
        </p:txBody>
      </p:sp>
      <p:sp>
        <p:nvSpPr>
          <p:cNvPr id="3" name="Subtitle 2">
            <a:extLst>
              <a:ext uri="{FF2B5EF4-FFF2-40B4-BE49-F238E27FC236}">
                <a16:creationId xmlns:a16="http://schemas.microsoft.com/office/drawing/2014/main" id="{F8993C2B-7D3C-DDAE-927F-0832FE304935}"/>
              </a:ext>
            </a:extLst>
          </p:cNvPr>
          <p:cNvSpPr>
            <a:spLocks noGrp="1"/>
          </p:cNvSpPr>
          <p:nvPr>
            <p:ph type="subTitle" idx="1"/>
          </p:nvPr>
        </p:nvSpPr>
        <p:spPr>
          <a:xfrm>
            <a:off x="646176" y="1874669"/>
            <a:ext cx="5815584" cy="4718229"/>
          </a:xfrm>
        </p:spPr>
        <p:txBody>
          <a:bodyPr/>
          <a:lstStyle/>
          <a:p>
            <a:pPr marL="342900" indent="-342900"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Backend facilitates communication between AI processing, mobile app, and web interface.</a:t>
            </a:r>
          </a:p>
          <a:p>
            <a:pPr marL="342900" indent="-342900"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MySQL Database stores user details, emergency vehicle registrations, congestion levels, and system alerts.</a:t>
            </a:r>
          </a:p>
          <a:p>
            <a:pPr marL="342900" indent="-342900"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Ensures data consistency for traffic control, rerouting suggestions, and emergency vehicle prioritization.</a:t>
            </a:r>
            <a:endParaRPr lang="en-IN"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339A92B7-DD0F-2553-1EDB-FF2DE9387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593" y="166530"/>
            <a:ext cx="4810278" cy="28840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77B1815-D56C-4296-0BFC-C272D5451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593" y="3118104"/>
            <a:ext cx="4810278" cy="2884000"/>
          </a:xfrm>
          <a:prstGeom prst="rect">
            <a:avLst/>
          </a:prstGeom>
        </p:spPr>
      </p:pic>
      <p:sp>
        <p:nvSpPr>
          <p:cNvPr id="8" name="TextBox 7">
            <a:extLst>
              <a:ext uri="{FF2B5EF4-FFF2-40B4-BE49-F238E27FC236}">
                <a16:creationId xmlns:a16="http://schemas.microsoft.com/office/drawing/2014/main" id="{1FFF798C-DDF4-32DB-BA67-56E1B2F53108}"/>
              </a:ext>
            </a:extLst>
          </p:cNvPr>
          <p:cNvSpPr txBox="1"/>
          <p:nvPr/>
        </p:nvSpPr>
        <p:spPr>
          <a:xfrm>
            <a:off x="7269481" y="6069678"/>
            <a:ext cx="4563390" cy="523220"/>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2</a:t>
            </a:r>
            <a:r>
              <a:rPr lang="en-IN" sz="1400" i="1" dirty="0">
                <a:latin typeface="Times New Roman" panose="02020603050405020304" pitchFamily="18" charset="0"/>
                <a:cs typeface="Times New Roman" panose="02020603050405020304" pitchFamily="18" charset="0"/>
                <a:sym typeface="Wingdings" panose="05000000000000000000" pitchFamily="2" charset="2"/>
              </a:rPr>
              <a:t>: (A) Real-time junction data stored in MySQL. (B)User information stored in MySQL</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85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screenshot of a computer&#10;&#10;AI-generated content may be incorrect.">
            <a:extLst>
              <a:ext uri="{FF2B5EF4-FFF2-40B4-BE49-F238E27FC236}">
                <a16:creationId xmlns:a16="http://schemas.microsoft.com/office/drawing/2014/main" id="{BB9AFB78-EEE9-7166-2586-97DDDCA9609F}"/>
              </a:ext>
            </a:extLst>
          </p:cNvPr>
          <p:cNvPicPr>
            <a:picLocks noChangeAspect="1"/>
          </p:cNvPicPr>
          <p:nvPr/>
        </p:nvPicPr>
        <p:blipFill>
          <a:blip r:embed="rId2">
            <a:extLst>
              <a:ext uri="{28A0092B-C50C-407E-A947-70E740481C1C}">
                <a14:useLocalDpi xmlns:a14="http://schemas.microsoft.com/office/drawing/2010/main" val="0"/>
              </a:ext>
            </a:extLst>
          </a:blip>
          <a:srcRect r="1" b="188"/>
          <a:stretch/>
        </p:blipFill>
        <p:spPr>
          <a:xfrm>
            <a:off x="1001099" y="3051843"/>
            <a:ext cx="4990352" cy="2801817"/>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FB90573-9081-63D5-E297-515BE45988FC}"/>
              </a:ext>
            </a:extLst>
          </p:cNvPr>
          <p:cNvPicPr>
            <a:picLocks noChangeAspect="1"/>
          </p:cNvPicPr>
          <p:nvPr/>
        </p:nvPicPr>
        <p:blipFill>
          <a:blip r:embed="rId3">
            <a:extLst>
              <a:ext uri="{28A0092B-C50C-407E-A947-70E740481C1C}">
                <a14:useLocalDpi xmlns:a14="http://schemas.microsoft.com/office/drawing/2010/main" val="0"/>
              </a:ext>
            </a:extLst>
          </a:blip>
          <a:srcRect t="187" r="1" b="1"/>
          <a:stretch/>
        </p:blipFill>
        <p:spPr>
          <a:xfrm>
            <a:off x="6184526" y="262901"/>
            <a:ext cx="4990352" cy="2801817"/>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2C72F4D-8AB4-3864-09D6-35554C36B820}"/>
              </a:ext>
            </a:extLst>
          </p:cNvPr>
          <p:cNvPicPr>
            <a:picLocks noChangeAspect="1"/>
          </p:cNvPicPr>
          <p:nvPr/>
        </p:nvPicPr>
        <p:blipFill>
          <a:blip r:embed="rId4">
            <a:extLst>
              <a:ext uri="{28A0092B-C50C-407E-A947-70E740481C1C}">
                <a14:useLocalDpi xmlns:a14="http://schemas.microsoft.com/office/drawing/2010/main" val="0"/>
              </a:ext>
            </a:extLst>
          </a:blip>
          <a:srcRect r="1" b="647"/>
          <a:stretch/>
        </p:blipFill>
        <p:spPr>
          <a:xfrm>
            <a:off x="1001101" y="275774"/>
            <a:ext cx="4990352" cy="2788943"/>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CEC4C2FF-9BC7-AF43-F7C6-2F6D50E14373}"/>
              </a:ext>
            </a:extLst>
          </p:cNvPr>
          <p:cNvPicPr>
            <a:picLocks noChangeAspect="1"/>
          </p:cNvPicPr>
          <p:nvPr/>
        </p:nvPicPr>
        <p:blipFill>
          <a:blip r:embed="rId5">
            <a:extLst>
              <a:ext uri="{28A0092B-C50C-407E-A947-70E740481C1C}">
                <a14:useLocalDpi xmlns:a14="http://schemas.microsoft.com/office/drawing/2010/main" val="0"/>
              </a:ext>
            </a:extLst>
          </a:blip>
          <a:srcRect t="646" r="1" b="1"/>
          <a:stretch/>
        </p:blipFill>
        <p:spPr>
          <a:xfrm>
            <a:off x="6200549" y="3217087"/>
            <a:ext cx="4990352" cy="2788943"/>
          </a:xfrm>
          <a:prstGeom prst="rect">
            <a:avLst/>
          </a:prstGeom>
        </p:spPr>
      </p:pic>
      <p:sp>
        <p:nvSpPr>
          <p:cNvPr id="12" name="TextBox 11">
            <a:extLst>
              <a:ext uri="{FF2B5EF4-FFF2-40B4-BE49-F238E27FC236}">
                <a16:creationId xmlns:a16="http://schemas.microsoft.com/office/drawing/2014/main" id="{2162BE7A-CA14-C301-57F2-B6678BF7D9C5}"/>
              </a:ext>
            </a:extLst>
          </p:cNvPr>
          <p:cNvSpPr txBox="1"/>
          <p:nvPr/>
        </p:nvSpPr>
        <p:spPr>
          <a:xfrm>
            <a:off x="1001101" y="6006030"/>
            <a:ext cx="10173777" cy="523220"/>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3: (A) Database showing real-time traffic data of each junction, (B) Database shows current and previous traffic control </a:t>
            </a:r>
            <a:r>
              <a:rPr lang="en-IN" sz="1400" i="1" dirty="0" err="1">
                <a:latin typeface="Times New Roman" panose="02020603050405020304" pitchFamily="18" charset="0"/>
                <a:cs typeface="Times New Roman" panose="02020603050405020304" pitchFamily="18" charset="0"/>
              </a:rPr>
              <a:t>informations</a:t>
            </a:r>
            <a:r>
              <a:rPr lang="en-IN" sz="1400" i="1" dirty="0">
                <a:latin typeface="Times New Roman" panose="02020603050405020304" pitchFamily="18" charset="0"/>
                <a:cs typeface="Times New Roman" panose="02020603050405020304" pitchFamily="18" charset="0"/>
              </a:rPr>
              <a:t>, (C) Feedback sent by each user is stored here, (D) Every information about each user and emergency vehicle is stored</a:t>
            </a:r>
          </a:p>
        </p:txBody>
      </p:sp>
    </p:spTree>
    <p:extLst>
      <p:ext uri="{BB962C8B-B14F-4D97-AF65-F5344CB8AC3E}">
        <p14:creationId xmlns:p14="http://schemas.microsoft.com/office/powerpoint/2010/main" val="241420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81A8-98AD-5518-A631-CD5876EEC018}"/>
              </a:ext>
            </a:extLst>
          </p:cNvPr>
          <p:cNvSpPr>
            <a:spLocks noGrp="1"/>
          </p:cNvSpPr>
          <p:nvPr>
            <p:ph type="ctrTitle"/>
          </p:nvPr>
        </p:nvSpPr>
        <p:spPr>
          <a:xfrm>
            <a:off x="1524000" y="723481"/>
            <a:ext cx="9144000" cy="876719"/>
          </a:xfrm>
        </p:spPr>
        <p:txBody>
          <a:bodyPr>
            <a:normAutofit/>
          </a:bodyPr>
          <a:lstStyle/>
          <a:p>
            <a:r>
              <a:rPr lang="en-IN" sz="4400" u="sng" dirty="0">
                <a:latin typeface="Times New Roman" panose="02020603050405020304" pitchFamily="18" charset="0"/>
                <a:cs typeface="Times New Roman" panose="02020603050405020304" pitchFamily="18" charset="0"/>
              </a:rPr>
              <a:t>Admin Web Interface</a:t>
            </a:r>
          </a:p>
        </p:txBody>
      </p:sp>
      <p:sp>
        <p:nvSpPr>
          <p:cNvPr id="3" name="Subtitle 2">
            <a:extLst>
              <a:ext uri="{FF2B5EF4-FFF2-40B4-BE49-F238E27FC236}">
                <a16:creationId xmlns:a16="http://schemas.microsoft.com/office/drawing/2014/main" id="{9857DA06-ECB5-4003-5308-ECA526F21451}"/>
              </a:ext>
            </a:extLst>
          </p:cNvPr>
          <p:cNvSpPr>
            <a:spLocks noGrp="1"/>
          </p:cNvSpPr>
          <p:nvPr>
            <p:ph type="subTitle" idx="1"/>
          </p:nvPr>
        </p:nvSpPr>
        <p:spPr>
          <a:xfrm>
            <a:off x="865632" y="2065439"/>
            <a:ext cx="5699760" cy="3938954"/>
          </a:xfrm>
        </p:spPr>
        <p:txBody>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using Flask &amp; HTML in PyCharm.</a:t>
            </a:r>
          </a:p>
          <a:p>
            <a:pPr marL="342900" indent="-342900" algn="l">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Live traffic monitoring via AI-processed data.</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Emergency vehicle approval &amp; registration management.</a:t>
            </a:r>
          </a:p>
          <a:p>
            <a:pPr marL="342900" indent="-342900" algn="l">
              <a:buFont typeface="Arial" panose="020B0604020202020204" pitchFamily="34" charset="0"/>
              <a:buChar char="•"/>
            </a:pPr>
            <a:r>
              <a:rPr lang="sv-SE" dirty="0">
                <a:latin typeface="Times New Roman" panose="02020603050405020304" pitchFamily="18" charset="0"/>
                <a:cs typeface="Times New Roman" panose="02020603050405020304" pitchFamily="18" charset="0"/>
              </a:rPr>
              <a:t>User feedback &amp; system alerts handling.</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Manual override for traffic signals if needed.</a:t>
            </a:r>
            <a:endParaRPr lang="en-IN"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72CDB9B8-3B15-0ED7-5892-4E267DA74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776" y="2189284"/>
            <a:ext cx="4525375" cy="2775908"/>
          </a:xfrm>
          <a:prstGeom prst="rect">
            <a:avLst/>
          </a:prstGeom>
        </p:spPr>
      </p:pic>
      <p:sp>
        <p:nvSpPr>
          <p:cNvPr id="6" name="TextBox 5">
            <a:extLst>
              <a:ext uri="{FF2B5EF4-FFF2-40B4-BE49-F238E27FC236}">
                <a16:creationId xmlns:a16="http://schemas.microsoft.com/office/drawing/2014/main" id="{A807A8A6-C8A8-C69A-7C0D-E86B5D18E56F}"/>
              </a:ext>
            </a:extLst>
          </p:cNvPr>
          <p:cNvSpPr txBox="1"/>
          <p:nvPr/>
        </p:nvSpPr>
        <p:spPr>
          <a:xfrm>
            <a:off x="8238744" y="5056632"/>
            <a:ext cx="4461367" cy="307777"/>
          </a:xfrm>
          <a:prstGeom prst="rect">
            <a:avLst/>
          </a:prstGeom>
          <a:noFill/>
        </p:spPr>
        <p:txBody>
          <a:bodyPr wrap="square" rtlCol="0">
            <a:spAutoFit/>
          </a:bodyPr>
          <a:lstStyle/>
          <a:p>
            <a:r>
              <a:rPr lang="en-IN" sz="1400" i="1" dirty="0">
                <a:latin typeface="Times New Roman" panose="02020603050405020304" pitchFamily="18" charset="0"/>
                <a:cs typeface="Times New Roman" panose="02020603050405020304" pitchFamily="18" charset="0"/>
              </a:rPr>
              <a:t>Fig. 3:  Admin Website Interface</a:t>
            </a:r>
          </a:p>
        </p:txBody>
      </p:sp>
    </p:spTree>
    <p:extLst>
      <p:ext uri="{BB962C8B-B14F-4D97-AF65-F5344CB8AC3E}">
        <p14:creationId xmlns:p14="http://schemas.microsoft.com/office/powerpoint/2010/main" val="419986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44D46194-B88B-678E-2F7E-8C918F0609D6}"/>
              </a:ext>
            </a:extLst>
          </p:cNvPr>
          <p:cNvPicPr>
            <a:picLocks noChangeAspect="1"/>
          </p:cNvPicPr>
          <p:nvPr/>
        </p:nvPicPr>
        <p:blipFill>
          <a:blip r:embed="rId2">
            <a:extLst>
              <a:ext uri="{28A0092B-C50C-407E-A947-70E740481C1C}">
                <a14:useLocalDpi xmlns:a14="http://schemas.microsoft.com/office/drawing/2010/main" val="0"/>
              </a:ext>
            </a:extLst>
          </a:blip>
          <a:srcRect r="-2" b="7110"/>
          <a:stretch/>
        </p:blipFill>
        <p:spPr>
          <a:xfrm>
            <a:off x="6102977" y="3082700"/>
            <a:ext cx="5804105" cy="278994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A471D3D5-D6E8-8911-EE3C-F778CC06CC13}"/>
              </a:ext>
            </a:extLst>
          </p:cNvPr>
          <p:cNvPicPr>
            <a:picLocks noChangeAspect="1"/>
          </p:cNvPicPr>
          <p:nvPr/>
        </p:nvPicPr>
        <p:blipFill>
          <a:blip r:embed="rId3">
            <a:extLst>
              <a:ext uri="{28A0092B-C50C-407E-A947-70E740481C1C}">
                <a14:useLocalDpi xmlns:a14="http://schemas.microsoft.com/office/drawing/2010/main" val="0"/>
              </a:ext>
            </a:extLst>
          </a:blip>
          <a:srcRect l="1535" r="5569" b="-1"/>
          <a:stretch/>
        </p:blipFill>
        <p:spPr>
          <a:xfrm>
            <a:off x="6195373" y="171717"/>
            <a:ext cx="5797883" cy="299351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C2329920-15C9-201A-82CA-7938598D4BD7}"/>
              </a:ext>
            </a:extLst>
          </p:cNvPr>
          <p:cNvPicPr>
            <a:picLocks noChangeAspect="1"/>
          </p:cNvPicPr>
          <p:nvPr/>
        </p:nvPicPr>
        <p:blipFill>
          <a:blip r:embed="rId4">
            <a:extLst>
              <a:ext uri="{28A0092B-C50C-407E-A947-70E740481C1C}">
                <a14:useLocalDpi xmlns:a14="http://schemas.microsoft.com/office/drawing/2010/main" val="0"/>
              </a:ext>
            </a:extLst>
          </a:blip>
          <a:srcRect r="2222" b="-1"/>
          <a:stretch/>
        </p:blipFill>
        <p:spPr>
          <a:xfrm>
            <a:off x="198738" y="3339143"/>
            <a:ext cx="5804105" cy="2789948"/>
          </a:xfrm>
          <a:prstGeom prst="rect">
            <a:avLst/>
          </a:prstGeom>
        </p:spPr>
      </p:pic>
      <p:pic>
        <p:nvPicPr>
          <p:cNvPr id="3" name="Picture 2" descr="A screenshot of a user details page&#10;&#10;AI-generated content may be incorrect.">
            <a:extLst>
              <a:ext uri="{FF2B5EF4-FFF2-40B4-BE49-F238E27FC236}">
                <a16:creationId xmlns:a16="http://schemas.microsoft.com/office/drawing/2014/main" id="{12C2DF6C-286A-C76C-F271-1613BF3C2F6B}"/>
              </a:ext>
            </a:extLst>
          </p:cNvPr>
          <p:cNvPicPr>
            <a:picLocks noChangeAspect="1"/>
          </p:cNvPicPr>
          <p:nvPr/>
        </p:nvPicPr>
        <p:blipFill>
          <a:blip r:embed="rId5">
            <a:extLst>
              <a:ext uri="{28A0092B-C50C-407E-A947-70E740481C1C}">
                <a14:useLocalDpi xmlns:a14="http://schemas.microsoft.com/office/drawing/2010/main" val="0"/>
              </a:ext>
            </a:extLst>
          </a:blip>
          <a:srcRect t="6639" r="2" b="4662"/>
          <a:stretch/>
        </p:blipFill>
        <p:spPr>
          <a:xfrm>
            <a:off x="305094" y="171717"/>
            <a:ext cx="5797883" cy="2789948"/>
          </a:xfrm>
          <a:prstGeom prst="rect">
            <a:avLst/>
          </a:prstGeom>
        </p:spPr>
      </p:pic>
      <p:sp>
        <p:nvSpPr>
          <p:cNvPr id="12" name="TextBox 11">
            <a:extLst>
              <a:ext uri="{FF2B5EF4-FFF2-40B4-BE49-F238E27FC236}">
                <a16:creationId xmlns:a16="http://schemas.microsoft.com/office/drawing/2014/main" id="{A14ACAE2-347C-3B9A-A95B-1D4454EEC6C9}"/>
              </a:ext>
            </a:extLst>
          </p:cNvPr>
          <p:cNvSpPr txBox="1"/>
          <p:nvPr/>
        </p:nvSpPr>
        <p:spPr>
          <a:xfrm>
            <a:off x="198738" y="6129091"/>
            <a:ext cx="11788304" cy="523220"/>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4: (A) Website Interface showing various user details, (B) Website Interface showing previous alert notifications, (C) Real-time traffic congestion data with manual overriding and re-routing features, (D)Emergency vehicle details showing the emergency signal sent by them</a:t>
            </a:r>
          </a:p>
        </p:txBody>
      </p:sp>
    </p:spTree>
    <p:extLst>
      <p:ext uri="{BB962C8B-B14F-4D97-AF65-F5344CB8AC3E}">
        <p14:creationId xmlns:p14="http://schemas.microsoft.com/office/powerpoint/2010/main" val="281662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C5E5-0821-575F-FD03-22D63E7C8DC0}"/>
              </a:ext>
            </a:extLst>
          </p:cNvPr>
          <p:cNvSpPr>
            <a:spLocks noGrp="1"/>
          </p:cNvSpPr>
          <p:nvPr>
            <p:ph type="ctrTitle"/>
          </p:nvPr>
        </p:nvSpPr>
        <p:spPr>
          <a:xfrm>
            <a:off x="1139952" y="317868"/>
            <a:ext cx="9144000" cy="1034980"/>
          </a:xfrm>
        </p:spPr>
        <p:txBody>
          <a:bodyPr>
            <a:normAutofit/>
          </a:bodyPr>
          <a:lstStyle/>
          <a:p>
            <a:r>
              <a:rPr lang="en-IN" sz="4400" u="sng" dirty="0">
                <a:latin typeface="Times New Roman" panose="02020603050405020304" pitchFamily="18" charset="0"/>
                <a:cs typeface="Times New Roman" panose="02020603050405020304" pitchFamily="18" charset="0"/>
              </a:rPr>
              <a:t>User Mobile Application</a:t>
            </a:r>
          </a:p>
        </p:txBody>
      </p:sp>
      <p:sp>
        <p:nvSpPr>
          <p:cNvPr id="3" name="Subtitle 2">
            <a:extLst>
              <a:ext uri="{FF2B5EF4-FFF2-40B4-BE49-F238E27FC236}">
                <a16:creationId xmlns:a16="http://schemas.microsoft.com/office/drawing/2014/main" id="{00A9C8DF-BE43-A241-0497-A1AAEAC327A9}"/>
              </a:ext>
            </a:extLst>
          </p:cNvPr>
          <p:cNvSpPr>
            <a:spLocks noGrp="1"/>
          </p:cNvSpPr>
          <p:nvPr>
            <p:ph type="subTitle" idx="1"/>
          </p:nvPr>
        </p:nvSpPr>
        <p:spPr>
          <a:xfrm>
            <a:off x="1380744" y="1795288"/>
            <a:ext cx="9144000" cy="1667223"/>
          </a:xfrm>
        </p:spPr>
        <p:txBody>
          <a:bodyPr>
            <a:normAutofit lnSpcReduction="10000"/>
          </a:bodyPr>
          <a:lstStyle/>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using Flutter in Visual Studio Code</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backend enables real-time data exchange between the app, database, and AI module.</a:t>
            </a:r>
          </a:p>
          <a:p>
            <a:pPr marL="342900" indent="-342900" algn="l">
              <a:lnSpc>
                <a:spcPct val="1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Two separate logins:</a:t>
            </a:r>
          </a:p>
        </p:txBody>
      </p:sp>
      <p:sp>
        <p:nvSpPr>
          <p:cNvPr id="4" name="TextBox 3">
            <a:extLst>
              <a:ext uri="{FF2B5EF4-FFF2-40B4-BE49-F238E27FC236}">
                <a16:creationId xmlns:a16="http://schemas.microsoft.com/office/drawing/2014/main" id="{46E7D634-22E0-B7A2-3437-C0239B831804}"/>
              </a:ext>
            </a:extLst>
          </p:cNvPr>
          <p:cNvSpPr txBox="1"/>
          <p:nvPr/>
        </p:nvSpPr>
        <p:spPr>
          <a:xfrm>
            <a:off x="1417320" y="3566160"/>
            <a:ext cx="4535424" cy="2677656"/>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User Features</a:t>
            </a:r>
          </a:p>
          <a:p>
            <a:pPr marL="457200" indent="-457200">
              <a:buFont typeface="+mj-lt"/>
              <a:buAutoNum type="alphaLcParenR"/>
            </a:pPr>
            <a:r>
              <a:rPr lang="en-US" sz="2400" dirty="0">
                <a:latin typeface="Times New Roman" panose="02020603050405020304" pitchFamily="18" charset="0"/>
                <a:cs typeface="Times New Roman" panose="02020603050405020304" pitchFamily="18" charset="0"/>
              </a:rPr>
              <a:t>Live traffic monitoring and congestion updates.</a:t>
            </a:r>
            <a:endParaRPr lang="en-IN" sz="2400" dirty="0">
              <a:latin typeface="Times New Roman" panose="02020603050405020304" pitchFamily="18" charset="0"/>
              <a:cs typeface="Times New Roman" panose="02020603050405020304" pitchFamily="18" charset="0"/>
            </a:endParaRPr>
          </a:p>
          <a:p>
            <a:pPr marL="457200" indent="-457200">
              <a:buFont typeface="+mj-lt"/>
              <a:buAutoNum type="alphaLcParenR"/>
            </a:pPr>
            <a:r>
              <a:rPr lang="en-US" sz="2400" dirty="0">
                <a:latin typeface="Times New Roman" panose="02020603050405020304" pitchFamily="18" charset="0"/>
                <a:cs typeface="Times New Roman" panose="02020603050405020304" pitchFamily="18" charset="0"/>
              </a:rPr>
              <a:t>Rerouting suggestions for smoother travel.</a:t>
            </a:r>
            <a:endParaRPr lang="en-IN" sz="2400" dirty="0">
              <a:latin typeface="Times New Roman" panose="02020603050405020304" pitchFamily="18" charset="0"/>
              <a:cs typeface="Times New Roman" panose="02020603050405020304" pitchFamily="18" charset="0"/>
            </a:endParaRPr>
          </a:p>
          <a:p>
            <a:pPr marL="457200" indent="-457200">
              <a:buFont typeface="+mj-lt"/>
              <a:buAutoNum type="alphaLcParenR"/>
            </a:pPr>
            <a:r>
              <a:rPr lang="en-US" sz="2400" dirty="0">
                <a:latin typeface="Times New Roman" panose="02020603050405020304" pitchFamily="18" charset="0"/>
                <a:cs typeface="Times New Roman" panose="02020603050405020304" pitchFamily="18" charset="0"/>
              </a:rPr>
              <a:t>Feedback submission to report traffic issues.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4936D44-FC2C-DCAF-97D3-B21178172107}"/>
              </a:ext>
            </a:extLst>
          </p:cNvPr>
          <p:cNvSpPr txBox="1"/>
          <p:nvPr/>
        </p:nvSpPr>
        <p:spPr>
          <a:xfrm>
            <a:off x="6903720" y="3566160"/>
            <a:ext cx="4361688" cy="1938992"/>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Emergency Vehicle Features</a:t>
            </a:r>
          </a:p>
          <a:p>
            <a:pPr marL="342900" indent="-342900">
              <a:buFont typeface="+mj-lt"/>
              <a:buAutoNum type="alphaLcParenR"/>
            </a:pPr>
            <a:r>
              <a:rPr lang="en-US" sz="2400" dirty="0">
                <a:latin typeface="Times New Roman" panose="02020603050405020304" pitchFamily="18" charset="0"/>
                <a:cs typeface="Times New Roman" panose="02020603050405020304" pitchFamily="18" charset="0"/>
              </a:rPr>
              <a:t>Priority lane clearance request for uninterrupted passage.</a:t>
            </a:r>
            <a:endParaRPr lang="en-IN" sz="2400" dirty="0">
              <a:latin typeface="Times New Roman" panose="02020603050405020304" pitchFamily="18" charset="0"/>
              <a:cs typeface="Times New Roman" panose="02020603050405020304" pitchFamily="18" charset="0"/>
            </a:endParaRPr>
          </a:p>
          <a:p>
            <a:pPr marL="342900" indent="-342900">
              <a:buFont typeface="+mj-lt"/>
              <a:buAutoNum type="alphaLcParenR"/>
            </a:pPr>
            <a:r>
              <a:rPr lang="en-US" sz="2400" dirty="0">
                <a:latin typeface="Times New Roman" panose="02020603050405020304" pitchFamily="18" charset="0"/>
                <a:cs typeface="Times New Roman" panose="02020603050405020304" pitchFamily="18" charset="0"/>
              </a:rPr>
              <a:t>Ability to signal the system to turn specific lanes green.</a:t>
            </a:r>
            <a:endParaRPr lang="en-IN" sz="2400" dirty="0">
              <a:latin typeface="Times New Roman" panose="02020603050405020304" pitchFamily="18" charset="0"/>
              <a:cs typeface="Times New Roman" panose="02020603050405020304" pitchFamily="18" charset="0"/>
            </a:endParaRPr>
          </a:p>
        </p:txBody>
      </p:sp>
      <p:pic>
        <p:nvPicPr>
          <p:cNvPr id="8" name="Picture 7" descr="A blue logo on a black background&#10;&#10;AI-generated content may be incorrect.">
            <a:extLst>
              <a:ext uri="{FF2B5EF4-FFF2-40B4-BE49-F238E27FC236}">
                <a16:creationId xmlns:a16="http://schemas.microsoft.com/office/drawing/2014/main" id="{E117D9D8-498D-B0A4-FDBA-0006D380A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294" y="167607"/>
            <a:ext cx="2291715" cy="1524033"/>
          </a:xfrm>
          <a:prstGeom prst="rect">
            <a:avLst/>
          </a:prstGeom>
        </p:spPr>
      </p:pic>
    </p:spTree>
    <p:extLst>
      <p:ext uri="{BB962C8B-B14F-4D97-AF65-F5344CB8AC3E}">
        <p14:creationId xmlns:p14="http://schemas.microsoft.com/office/powerpoint/2010/main" val="140196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ign on a phone screen&#10;&#10;AI-generated content may be incorrect.">
            <a:extLst>
              <a:ext uri="{FF2B5EF4-FFF2-40B4-BE49-F238E27FC236}">
                <a16:creationId xmlns:a16="http://schemas.microsoft.com/office/drawing/2014/main" id="{69690CB5-A090-5356-703D-133A2E062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876" y="951663"/>
            <a:ext cx="2072159" cy="4604800"/>
          </a:xfrm>
          <a:prstGeom prst="rect">
            <a:avLst/>
          </a:prstGeom>
        </p:spPr>
      </p:pic>
      <p:cxnSp>
        <p:nvCxnSpPr>
          <p:cNvPr id="19" name="Straight Connector 1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phone&#10;&#10;AI-generated content may be incorrect.">
            <a:extLst>
              <a:ext uri="{FF2B5EF4-FFF2-40B4-BE49-F238E27FC236}">
                <a16:creationId xmlns:a16="http://schemas.microsoft.com/office/drawing/2014/main" id="{F0C47304-4EF2-ED6A-59D3-C9DA76DA4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11" y="951663"/>
            <a:ext cx="2072160" cy="4604800"/>
          </a:xfrm>
          <a:prstGeom prst="rect">
            <a:avLst/>
          </a:prstGeom>
        </p:spPr>
      </p:pic>
      <p:cxnSp>
        <p:nvCxnSpPr>
          <p:cNvPr id="21" name="Straight Connector 2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smart signal hub&#10;&#10;AI-generated content may be incorrect.">
            <a:extLst>
              <a:ext uri="{FF2B5EF4-FFF2-40B4-BE49-F238E27FC236}">
                <a16:creationId xmlns:a16="http://schemas.microsoft.com/office/drawing/2014/main" id="{1C0DB756-6BEC-2E3B-9679-A8E32FE0D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91" y="951663"/>
            <a:ext cx="2072160" cy="4604800"/>
          </a:xfrm>
          <a:prstGeom prst="rect">
            <a:avLst/>
          </a:prstGeom>
        </p:spPr>
      </p:pic>
      <p:cxnSp>
        <p:nvCxnSpPr>
          <p:cNvPr id="23" name="Straight Connector 2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phone&#10;&#10;AI-generated content may be incorrect.">
            <a:extLst>
              <a:ext uri="{FF2B5EF4-FFF2-40B4-BE49-F238E27FC236}">
                <a16:creationId xmlns:a16="http://schemas.microsoft.com/office/drawing/2014/main" id="{9C608C76-2BB7-8462-0FCB-B6CB58EE7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0194" y="951663"/>
            <a:ext cx="2141231" cy="4604800"/>
          </a:xfrm>
          <a:prstGeom prst="rect">
            <a:avLst/>
          </a:prstGeom>
        </p:spPr>
      </p:pic>
      <p:sp>
        <p:nvSpPr>
          <p:cNvPr id="13" name="TextBox 12">
            <a:extLst>
              <a:ext uri="{FF2B5EF4-FFF2-40B4-BE49-F238E27FC236}">
                <a16:creationId xmlns:a16="http://schemas.microsoft.com/office/drawing/2014/main" id="{C119AF51-5531-345A-9295-DF1742F13D13}"/>
              </a:ext>
            </a:extLst>
          </p:cNvPr>
          <p:cNvSpPr txBox="1"/>
          <p:nvPr/>
        </p:nvSpPr>
        <p:spPr>
          <a:xfrm>
            <a:off x="583868" y="5828811"/>
            <a:ext cx="10887557" cy="738664"/>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4: (A) Mobile application User and Emergency vehicle interface, (B) Login page for user login, (C) User app interface providing live traffic details, rerouting suggestions and congestion details, (D) Emergency vehicle interface allowing vehicles to manually notify the traffic signal to reduce traffic congestion.</a:t>
            </a:r>
            <a:endParaRPr lang="en-IN" dirty="0"/>
          </a:p>
        </p:txBody>
      </p:sp>
    </p:spTree>
    <p:extLst>
      <p:ext uri="{BB962C8B-B14F-4D97-AF65-F5344CB8AC3E}">
        <p14:creationId xmlns:p14="http://schemas.microsoft.com/office/powerpoint/2010/main" val="229044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AA7F-6D61-4A3E-6F51-D70E8CED598A}"/>
              </a:ext>
            </a:extLst>
          </p:cNvPr>
          <p:cNvSpPr>
            <a:spLocks noGrp="1"/>
          </p:cNvSpPr>
          <p:nvPr>
            <p:ph type="ctrTitle"/>
          </p:nvPr>
        </p:nvSpPr>
        <p:spPr>
          <a:xfrm>
            <a:off x="1524000" y="91441"/>
            <a:ext cx="9144000" cy="886967"/>
          </a:xfrm>
        </p:spPr>
        <p:txBody>
          <a:bodyPr>
            <a:normAutofit/>
          </a:bodyPr>
          <a:lstStyle/>
          <a:p>
            <a:r>
              <a:rPr lang="en-IN" sz="4400" u="sng" dirty="0">
                <a:latin typeface="Times New Roman" panose="02020603050405020304" pitchFamily="18" charset="0"/>
                <a:cs typeface="Times New Roman" panose="02020603050405020304" pitchFamily="18" charset="0"/>
              </a:rPr>
              <a:t>System Workflow</a:t>
            </a:r>
          </a:p>
        </p:txBody>
      </p:sp>
      <p:sp>
        <p:nvSpPr>
          <p:cNvPr id="3" name="Subtitle 2">
            <a:extLst>
              <a:ext uri="{FF2B5EF4-FFF2-40B4-BE49-F238E27FC236}">
                <a16:creationId xmlns:a16="http://schemas.microsoft.com/office/drawing/2014/main" id="{440F2450-E444-BE61-FCA7-DB26508D225C}"/>
              </a:ext>
            </a:extLst>
          </p:cNvPr>
          <p:cNvSpPr>
            <a:spLocks noGrp="1"/>
          </p:cNvSpPr>
          <p:nvPr>
            <p:ph type="subTitle" idx="1"/>
          </p:nvPr>
        </p:nvSpPr>
        <p:spPr>
          <a:xfrm>
            <a:off x="923544" y="1508760"/>
            <a:ext cx="10634472" cy="5129784"/>
          </a:xfrm>
        </p:spPr>
        <p:txBody>
          <a:bodyPr>
            <a:normAutofit/>
          </a:bodyPr>
          <a:lstStyle/>
          <a:p>
            <a:pPr algn="l">
              <a:lnSpc>
                <a:spcPct val="100000"/>
              </a:lnSpc>
            </a:pPr>
            <a:r>
              <a:rPr lang="en-IN" dirty="0">
                <a:latin typeface="Times New Roman" panose="02020603050405020304" pitchFamily="18" charset="0"/>
                <a:cs typeface="Times New Roman" panose="02020603050405020304" pitchFamily="18" charset="0"/>
              </a:rPr>
              <a:t>Step 1: Pi Camera captures real-time traffic images at junctions.</a:t>
            </a:r>
          </a:p>
          <a:p>
            <a:pPr algn="l">
              <a:lnSpc>
                <a:spcPct val="100000"/>
              </a:lnSpc>
            </a:pPr>
            <a:r>
              <a:rPr lang="en-IN" dirty="0">
                <a:latin typeface="Times New Roman" panose="02020603050405020304" pitchFamily="18" charset="0"/>
                <a:cs typeface="Times New Roman" panose="02020603050405020304" pitchFamily="18" charset="0"/>
              </a:rPr>
              <a:t>Step 2: Raspberry Pi processes images using YOLO for vehicle detection.</a:t>
            </a:r>
          </a:p>
          <a:p>
            <a:pPr algn="l">
              <a:lnSpc>
                <a:spcPct val="100000"/>
              </a:lnSpc>
            </a:pPr>
            <a:r>
              <a:rPr lang="en-IN" dirty="0">
                <a:latin typeface="Times New Roman" panose="02020603050405020304" pitchFamily="18" charset="0"/>
                <a:cs typeface="Times New Roman" panose="02020603050405020304" pitchFamily="18" charset="0"/>
              </a:rPr>
              <a:t>Step 3: AI calculates vehicle density and determines optimal green light duration.</a:t>
            </a:r>
          </a:p>
          <a:p>
            <a:pPr algn="l">
              <a:lnSpc>
                <a:spcPct val="100000"/>
              </a:lnSpc>
            </a:pPr>
            <a:r>
              <a:rPr lang="en-IN" dirty="0">
                <a:latin typeface="Times New Roman" panose="02020603050405020304" pitchFamily="18" charset="0"/>
                <a:cs typeface="Times New Roman" panose="02020603050405020304" pitchFamily="18" charset="0"/>
              </a:rPr>
              <a:t>Step 4: Traffic signal timing is dynamically adjusted based on congestion.</a:t>
            </a:r>
          </a:p>
          <a:p>
            <a:pPr algn="l">
              <a:lnSpc>
                <a:spcPct val="100000"/>
              </a:lnSpc>
            </a:pPr>
            <a:r>
              <a:rPr lang="en-IN" dirty="0">
                <a:latin typeface="Times New Roman" panose="02020603050405020304" pitchFamily="18" charset="0"/>
                <a:cs typeface="Times New Roman" panose="02020603050405020304" pitchFamily="18" charset="0"/>
              </a:rPr>
              <a:t>Step 5: Data is sent to the Flask backend for processing and storage in MySQL.</a:t>
            </a:r>
          </a:p>
          <a:p>
            <a:pPr algn="l">
              <a:lnSpc>
                <a:spcPct val="100000"/>
              </a:lnSpc>
            </a:pPr>
            <a:r>
              <a:rPr lang="en-IN" dirty="0">
                <a:latin typeface="Times New Roman" panose="02020603050405020304" pitchFamily="18" charset="0"/>
                <a:cs typeface="Times New Roman" panose="02020603050405020304" pitchFamily="18" charset="0"/>
              </a:rPr>
              <a:t>Step 6: Admin web portal displays live traffic data and allows manual control.</a:t>
            </a:r>
          </a:p>
          <a:p>
            <a:pPr algn="l">
              <a:lnSpc>
                <a:spcPct val="100000"/>
              </a:lnSpc>
            </a:pPr>
            <a:r>
              <a:rPr lang="en-IN" dirty="0">
                <a:latin typeface="Times New Roman" panose="02020603050405020304" pitchFamily="18" charset="0"/>
                <a:cs typeface="Times New Roman" panose="02020603050405020304" pitchFamily="18" charset="0"/>
              </a:rPr>
              <a:t>Step 7: User mobile app retrieves real-time traffic updates and rerouting suggestions.</a:t>
            </a:r>
          </a:p>
          <a:p>
            <a:pPr algn="l">
              <a:lnSpc>
                <a:spcPct val="100000"/>
              </a:lnSpc>
            </a:pPr>
            <a:r>
              <a:rPr lang="en-IN" dirty="0">
                <a:latin typeface="Times New Roman" panose="02020603050405020304" pitchFamily="18" charset="0"/>
                <a:cs typeface="Times New Roman" panose="02020603050405020304" pitchFamily="18" charset="0"/>
              </a:rPr>
              <a:t>Step 8: Emergency vehicles can request priority passage through the app.</a:t>
            </a:r>
          </a:p>
          <a:p>
            <a:pPr algn="l">
              <a:lnSpc>
                <a:spcPct val="100000"/>
              </a:lnSpc>
            </a:pPr>
            <a:r>
              <a:rPr lang="en-IN" dirty="0">
                <a:latin typeface="Times New Roman" panose="02020603050405020304" pitchFamily="18" charset="0"/>
                <a:cs typeface="Times New Roman" panose="02020603050405020304" pitchFamily="18" charset="0"/>
              </a:rPr>
              <a:t>Step 9: Admin approves emergency vehicle requests, and signals adjust accordingly.</a:t>
            </a:r>
          </a:p>
          <a:p>
            <a:pPr algn="l">
              <a:lnSpc>
                <a:spcPct val="100000"/>
              </a:lnSpc>
            </a:pPr>
            <a:r>
              <a:rPr lang="en-IN" dirty="0">
                <a:latin typeface="Times New Roman" panose="02020603050405020304" pitchFamily="18" charset="0"/>
                <a:cs typeface="Times New Roman" panose="02020603050405020304" pitchFamily="18" charset="0"/>
              </a:rPr>
              <a:t>Step 10: User feedback is stored in the database for system improvements.</a:t>
            </a:r>
          </a:p>
        </p:txBody>
      </p:sp>
    </p:spTree>
    <p:extLst>
      <p:ext uri="{BB962C8B-B14F-4D97-AF65-F5344CB8AC3E}">
        <p14:creationId xmlns:p14="http://schemas.microsoft.com/office/powerpoint/2010/main" val="376716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52795-35F3-64C5-35DC-1AC3E2F39A2E}"/>
              </a:ext>
            </a:extLst>
          </p:cNvPr>
          <p:cNvSpPr>
            <a:spLocks noGrp="1"/>
          </p:cNvSpPr>
          <p:nvPr>
            <p:ph type="ctrTitle"/>
          </p:nvPr>
        </p:nvSpPr>
        <p:spPr>
          <a:xfrm>
            <a:off x="1524000" y="539497"/>
            <a:ext cx="9144000" cy="822959"/>
          </a:xfrm>
        </p:spPr>
        <p:txBody>
          <a:bodyPr>
            <a:normAutofit/>
          </a:bodyPr>
          <a:lstStyle/>
          <a:p>
            <a:r>
              <a:rPr lang="en-IN" sz="4400" b="1" dirty="0">
                <a:latin typeface="Times New Roman" panose="02020603050405020304" pitchFamily="18" charset="0"/>
                <a:cs typeface="Times New Roman" panose="02020603050405020304" pitchFamily="18" charset="0"/>
              </a:rPr>
              <a:t>RESULT</a:t>
            </a:r>
          </a:p>
        </p:txBody>
      </p:sp>
      <p:sp>
        <p:nvSpPr>
          <p:cNvPr id="3" name="Subtitle 2">
            <a:extLst>
              <a:ext uri="{FF2B5EF4-FFF2-40B4-BE49-F238E27FC236}">
                <a16:creationId xmlns:a16="http://schemas.microsoft.com/office/drawing/2014/main" id="{44BDDCB2-EDED-1C5D-87F7-9BA978C99022}"/>
              </a:ext>
            </a:extLst>
          </p:cNvPr>
          <p:cNvSpPr>
            <a:spLocks noGrp="1"/>
          </p:cNvSpPr>
          <p:nvPr>
            <p:ph type="subTitle" idx="1"/>
          </p:nvPr>
        </p:nvSpPr>
        <p:spPr>
          <a:xfrm>
            <a:off x="755904" y="1773936"/>
            <a:ext cx="6824472" cy="4773168"/>
          </a:xfrm>
        </p:spPr>
        <p:txBody>
          <a:bodyPr>
            <a:normAutofit/>
          </a:bodyPr>
          <a:lstStyle/>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Efficient Traffic Management – AI-based system reduces congestion dynamically.</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Reduced Travel Time – Optimized signal timing decreases delays at junctions.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Emergency Vehicle Priority – Ensures faster clearance for ambulances and fire trucks.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Monitoring – Live data accessible through the admin web portal and mobile app.</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Cost-effective Solution – Uses existing surveillance cameras, reducing infrastructure costs.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Scalability – System can be expanded to multiple junctions for city-wide implementation.</a:t>
            </a:r>
            <a:endParaRPr lang="en-IN" dirty="0">
              <a:latin typeface="Times New Roman" panose="02020603050405020304" pitchFamily="18" charset="0"/>
              <a:cs typeface="Times New Roman" panose="02020603050405020304" pitchFamily="18" charset="0"/>
            </a:endParaRPr>
          </a:p>
        </p:txBody>
      </p:sp>
      <p:pic>
        <p:nvPicPr>
          <p:cNvPr id="5" name="Picture 4" descr="A circuit board with wires and a small chip&#10;&#10;AI-generated content may be incorrect.">
            <a:extLst>
              <a:ext uri="{FF2B5EF4-FFF2-40B4-BE49-F238E27FC236}">
                <a16:creationId xmlns:a16="http://schemas.microsoft.com/office/drawing/2014/main" id="{C549E26B-FD0C-D8DD-178B-781C3BCEE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521" y="1773936"/>
            <a:ext cx="4019340" cy="2964264"/>
          </a:xfrm>
          <a:prstGeom prst="rect">
            <a:avLst/>
          </a:prstGeom>
        </p:spPr>
      </p:pic>
      <p:sp>
        <p:nvSpPr>
          <p:cNvPr id="6" name="TextBox 5">
            <a:extLst>
              <a:ext uri="{FF2B5EF4-FFF2-40B4-BE49-F238E27FC236}">
                <a16:creationId xmlns:a16="http://schemas.microsoft.com/office/drawing/2014/main" id="{FCF130A2-70A9-1D18-D4E7-36F612A96E6B}"/>
              </a:ext>
            </a:extLst>
          </p:cNvPr>
          <p:cNvSpPr txBox="1"/>
          <p:nvPr/>
        </p:nvSpPr>
        <p:spPr>
          <a:xfrm>
            <a:off x="7797521" y="4910328"/>
            <a:ext cx="4019340" cy="738664"/>
          </a:xfrm>
          <a:prstGeom prst="rect">
            <a:avLst/>
          </a:prstGeom>
          <a:noFill/>
        </p:spPr>
        <p:txBody>
          <a:bodyPr wrap="square" rtlCol="0">
            <a:spAutoFit/>
          </a:bodyPr>
          <a:lstStyle/>
          <a:p>
            <a:pPr algn="just"/>
            <a:r>
              <a:rPr lang="en-IN" sz="1400" i="1" dirty="0">
                <a:latin typeface="Times New Roman" panose="02020603050405020304" pitchFamily="18" charset="0"/>
                <a:cs typeface="Times New Roman" panose="02020603050405020304" pitchFamily="18" charset="0"/>
              </a:rPr>
              <a:t>Fig. 5: Processing unit (Raspberry Pi), Pi Camera and traffic junction (Comprises of four lanes A,B,C &amp; D)</a:t>
            </a:r>
          </a:p>
        </p:txBody>
      </p:sp>
    </p:spTree>
    <p:extLst>
      <p:ext uri="{BB962C8B-B14F-4D97-AF65-F5344CB8AC3E}">
        <p14:creationId xmlns:p14="http://schemas.microsoft.com/office/powerpoint/2010/main" val="573508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A3A3-3028-0BC3-C1F7-7E5FF34E12FF}"/>
              </a:ext>
            </a:extLst>
          </p:cNvPr>
          <p:cNvSpPr>
            <a:spLocks noGrp="1"/>
          </p:cNvSpPr>
          <p:nvPr>
            <p:ph type="title"/>
          </p:nvPr>
        </p:nvSpPr>
        <p:spPr>
          <a:xfrm>
            <a:off x="765048" y="520573"/>
            <a:ext cx="10515600" cy="1097915"/>
          </a:xfrm>
        </p:spPr>
        <p:txBody>
          <a:bodyPr>
            <a:normAutofit/>
          </a:bodyPr>
          <a:lstStyle/>
          <a:p>
            <a:pPr algn="ctr"/>
            <a:r>
              <a:rPr lang="en-IN" sz="5200" b="1" dirty="0">
                <a:latin typeface="Times New Roman" panose="02020603050405020304" pitchFamily="18" charset="0"/>
                <a:cs typeface="Times New Roman" panose="02020603050405020304" pitchFamily="18" charset="0"/>
              </a:rPr>
              <a:t>FUTURE SCOPE</a:t>
            </a:r>
            <a:endParaRPr lang="en-IN" sz="5200" dirty="0"/>
          </a:p>
        </p:txBody>
      </p:sp>
      <p:sp>
        <p:nvSpPr>
          <p:cNvPr id="3" name="Content Placeholder 2">
            <a:extLst>
              <a:ext uri="{FF2B5EF4-FFF2-40B4-BE49-F238E27FC236}">
                <a16:creationId xmlns:a16="http://schemas.microsoft.com/office/drawing/2014/main" id="{06C15289-57F7-A9A8-01B7-A3D63B2DD5CE}"/>
              </a:ext>
            </a:extLst>
          </p:cNvPr>
          <p:cNvSpPr>
            <a:spLocks noGrp="1"/>
          </p:cNvSpPr>
          <p:nvPr>
            <p:ph idx="1"/>
          </p:nvPr>
        </p:nvSpPr>
        <p:spPr>
          <a:xfrm>
            <a:off x="1211580" y="2025840"/>
            <a:ext cx="9768840" cy="4567619"/>
          </a:xfrm>
        </p:spPr>
        <p:txBody>
          <a:bodyPr>
            <a:normAutofit/>
          </a:bodyPr>
          <a:lstStyle/>
          <a:p>
            <a:r>
              <a:rPr lang="en-US" sz="2400" dirty="0">
                <a:latin typeface="Times New Roman" panose="02020603050405020304" pitchFamily="18" charset="0"/>
                <a:cs typeface="Times New Roman" panose="02020603050405020304" pitchFamily="18" charset="0"/>
              </a:rPr>
              <a:t>Integration with IoT and Smart City Infrastructure for enhanced automation.</a:t>
            </a:r>
          </a:p>
          <a:p>
            <a:r>
              <a:rPr lang="en-US" sz="2400" dirty="0">
                <a:latin typeface="Times New Roman" panose="02020603050405020304" pitchFamily="18" charset="0"/>
                <a:cs typeface="Times New Roman" panose="02020603050405020304" pitchFamily="18" charset="0"/>
              </a:rPr>
              <a:t>Implementation of predictive analytics to forecast traffic congestion patterns.</a:t>
            </a:r>
          </a:p>
          <a:p>
            <a:r>
              <a:rPr lang="en-US" sz="2400" dirty="0">
                <a:latin typeface="Times New Roman" panose="02020603050405020304" pitchFamily="18" charset="0"/>
                <a:cs typeface="Times New Roman" panose="02020603050405020304" pitchFamily="18" charset="0"/>
              </a:rPr>
              <a:t>Expansion to support V2X (Vehicle-to-Everything) communication for autonomous vehicles.</a:t>
            </a:r>
          </a:p>
          <a:p>
            <a:r>
              <a:rPr lang="en-US" sz="2400" dirty="0">
                <a:latin typeface="Times New Roman" panose="02020603050405020304" pitchFamily="18" charset="0"/>
                <a:cs typeface="Times New Roman" panose="02020603050405020304" pitchFamily="18" charset="0"/>
              </a:rPr>
              <a:t>Incorporation of cloud-based traffic data storage for large-scale monitoring.</a:t>
            </a:r>
          </a:p>
          <a:p>
            <a:r>
              <a:rPr lang="en-US" sz="2400" dirty="0">
                <a:latin typeface="Times New Roman" panose="02020603050405020304" pitchFamily="18" charset="0"/>
                <a:cs typeface="Times New Roman" panose="02020603050405020304" pitchFamily="18" charset="0"/>
              </a:rPr>
              <a:t>Collaboration with law enforcement for automated traffic rule enforcement.</a:t>
            </a: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301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3CF75-FA2E-5DE3-6638-CA5F731B7B28}"/>
              </a:ext>
            </a:extLst>
          </p:cNvPr>
          <p:cNvSpPr>
            <a:spLocks noGrp="1"/>
          </p:cNvSpPr>
          <p:nvPr>
            <p:ph type="ctrTitle"/>
          </p:nvPr>
        </p:nvSpPr>
        <p:spPr>
          <a:xfrm>
            <a:off x="612648" y="512466"/>
            <a:ext cx="6272784" cy="1746419"/>
          </a:xfrm>
        </p:spPr>
        <p:txBody>
          <a:bodyPr vert="horz" lIns="91440" tIns="45720" rIns="91440" bIns="45720" rtlCol="0" anchor="b">
            <a:normAutofit/>
          </a:bodyPr>
          <a:lstStyle/>
          <a:p>
            <a:pPr algn="l"/>
            <a:r>
              <a:rPr lang="en-US" sz="5200" b="1" kern="1200" dirty="0">
                <a:solidFill>
                  <a:schemeClr val="tx1"/>
                </a:solidFill>
                <a:latin typeface="Times New Roman" panose="02020603050405020304" pitchFamily="18" charset="0"/>
                <a:cs typeface="Times New Roman" panose="02020603050405020304" pitchFamily="18" charset="0"/>
              </a:rPr>
              <a:t>INTRODUCTION</a:t>
            </a:r>
          </a:p>
        </p:txBody>
      </p:sp>
      <p:sp>
        <p:nvSpPr>
          <p:cNvPr id="22" name="Rectangle 21">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traffic jam in a busy city&#10;&#10;AI-generated content may be incorrect.">
            <a:extLst>
              <a:ext uri="{FF2B5EF4-FFF2-40B4-BE49-F238E27FC236}">
                <a16:creationId xmlns:a16="http://schemas.microsoft.com/office/drawing/2014/main" id="{1F470D73-B286-C613-C866-93767311F517}"/>
              </a:ext>
            </a:extLst>
          </p:cNvPr>
          <p:cNvPicPr>
            <a:picLocks noChangeAspect="1"/>
          </p:cNvPicPr>
          <p:nvPr/>
        </p:nvPicPr>
        <p:blipFill>
          <a:blip r:embed="rId2">
            <a:extLst>
              <a:ext uri="{28A0092B-C50C-407E-A947-70E740481C1C}">
                <a14:useLocalDpi xmlns:a14="http://schemas.microsoft.com/office/drawing/2010/main" val="0"/>
              </a:ext>
            </a:extLst>
          </a:blip>
          <a:srcRect t="5113" b="229"/>
          <a:stretch/>
        </p:blipFill>
        <p:spPr>
          <a:xfrm>
            <a:off x="7684008" y="1"/>
            <a:ext cx="4507992" cy="2240280"/>
          </a:xfrm>
          <a:prstGeom prst="rect">
            <a:avLst/>
          </a:prstGeom>
        </p:spPr>
      </p:pic>
      <p:sp>
        <p:nvSpPr>
          <p:cNvPr id="20" name="Rectangle 19">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3262C1B-392D-ECFD-5321-772964671122}"/>
              </a:ext>
            </a:extLst>
          </p:cNvPr>
          <p:cNvSpPr>
            <a:spLocks noGrp="1"/>
          </p:cNvSpPr>
          <p:nvPr>
            <p:ph type="subTitle" idx="1"/>
          </p:nvPr>
        </p:nvSpPr>
        <p:spPr>
          <a:xfrm>
            <a:off x="612648" y="2935540"/>
            <a:ext cx="6272784" cy="3245804"/>
          </a:xfrm>
        </p:spPr>
        <p:txBody>
          <a:bodyPr vert="horz" lIns="91440" tIns="45720" rIns="91440" bIns="45720" rtlCol="0">
            <a:normAutofit/>
          </a:bodyPr>
          <a:lstStyle/>
          <a:p>
            <a:pPr marL="285750" indent="-228600" algn="l">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Traffic congestion causes delays, fuel wastage, and pollution.</a:t>
            </a:r>
          </a:p>
          <a:p>
            <a:pPr marL="285750" indent="-228600" algn="l">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Emergency vehicles face difficulty navigating congested areas.</a:t>
            </a:r>
          </a:p>
          <a:p>
            <a:pPr marL="285750" indent="-228600" algn="l">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Traditional traffic control uses IR, UV, and RFID sensors.</a:t>
            </a:r>
          </a:p>
          <a:p>
            <a:pPr marL="285750" indent="-228600" algn="l">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Existing systems require costly infrastructure and have limited adaptability.</a:t>
            </a:r>
          </a:p>
        </p:txBody>
      </p:sp>
      <p:pic>
        <p:nvPicPr>
          <p:cNvPr id="9" name="Picture 8" descr="Cars on the road with smoke coming out of the window&#10;&#10;AI-generated content may be incorrect.">
            <a:extLst>
              <a:ext uri="{FF2B5EF4-FFF2-40B4-BE49-F238E27FC236}">
                <a16:creationId xmlns:a16="http://schemas.microsoft.com/office/drawing/2014/main" id="{E382D8FC-294E-4A49-3462-6F93C9C7B1F3}"/>
              </a:ext>
            </a:extLst>
          </p:cNvPr>
          <p:cNvPicPr>
            <a:picLocks noChangeAspect="1"/>
          </p:cNvPicPr>
          <p:nvPr/>
        </p:nvPicPr>
        <p:blipFill>
          <a:blip r:embed="rId3">
            <a:extLst>
              <a:ext uri="{28A0092B-C50C-407E-A947-70E740481C1C}">
                <a14:useLocalDpi xmlns:a14="http://schemas.microsoft.com/office/drawing/2010/main" val="0"/>
              </a:ext>
            </a:extLst>
          </a:blip>
          <a:srcRect l="3915" r="-2" b="-2"/>
          <a:stretch/>
        </p:blipFill>
        <p:spPr>
          <a:xfrm>
            <a:off x="7684008" y="2308860"/>
            <a:ext cx="4507992" cy="2240280"/>
          </a:xfrm>
          <a:prstGeom prst="rect">
            <a:avLst/>
          </a:prstGeom>
        </p:spPr>
      </p:pic>
      <p:pic>
        <p:nvPicPr>
          <p:cNvPr id="7" name="Picture 6" descr="A large group of cars in a traffic jam&#10;&#10;AI-generated content may be incorrect.">
            <a:extLst>
              <a:ext uri="{FF2B5EF4-FFF2-40B4-BE49-F238E27FC236}">
                <a16:creationId xmlns:a16="http://schemas.microsoft.com/office/drawing/2014/main" id="{D8C8908C-BA6A-7328-4C1E-070A8B416E31}"/>
              </a:ext>
            </a:extLst>
          </p:cNvPr>
          <p:cNvPicPr>
            <a:picLocks noChangeAspect="1"/>
          </p:cNvPicPr>
          <p:nvPr/>
        </p:nvPicPr>
        <p:blipFill>
          <a:blip r:embed="rId4">
            <a:extLst>
              <a:ext uri="{28A0092B-C50C-407E-A947-70E740481C1C}">
                <a14:useLocalDpi xmlns:a14="http://schemas.microsoft.com/office/drawing/2010/main" val="0"/>
              </a:ext>
            </a:extLst>
          </a:blip>
          <a:srcRect r="5421" b="-3"/>
          <a:stretch/>
        </p:blipFill>
        <p:spPr>
          <a:xfrm>
            <a:off x="7684008" y="4617720"/>
            <a:ext cx="4507992" cy="2240280"/>
          </a:xfrm>
          <a:prstGeom prst="rect">
            <a:avLst/>
          </a:prstGeom>
        </p:spPr>
      </p:pic>
    </p:spTree>
    <p:extLst>
      <p:ext uri="{BB962C8B-B14F-4D97-AF65-F5344CB8AC3E}">
        <p14:creationId xmlns:p14="http://schemas.microsoft.com/office/powerpoint/2010/main" val="85130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F53C-0DA0-86E4-750D-D5A3A3D61497}"/>
              </a:ext>
            </a:extLst>
          </p:cNvPr>
          <p:cNvSpPr>
            <a:spLocks noGrp="1"/>
          </p:cNvSpPr>
          <p:nvPr>
            <p:ph type="ctrTitle"/>
          </p:nvPr>
        </p:nvSpPr>
        <p:spPr>
          <a:xfrm>
            <a:off x="1524000" y="612649"/>
            <a:ext cx="9144000" cy="886967"/>
          </a:xfrm>
        </p:spPr>
        <p:txBody>
          <a:bodyPr>
            <a:normAutofit/>
          </a:bodyPr>
          <a:lstStyle/>
          <a:p>
            <a:r>
              <a:rPr lang="en-IN" sz="5200" b="1"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8D84934D-CB73-373E-51C9-0168B76F5D60}"/>
              </a:ext>
            </a:extLst>
          </p:cNvPr>
          <p:cNvSpPr>
            <a:spLocks noGrp="1"/>
          </p:cNvSpPr>
          <p:nvPr>
            <p:ph type="subTitle" idx="1"/>
          </p:nvPr>
        </p:nvSpPr>
        <p:spPr>
          <a:xfrm>
            <a:off x="1409700" y="1792224"/>
            <a:ext cx="9372600" cy="4206240"/>
          </a:xfrm>
        </p:spPr>
        <p:txBody>
          <a:bodyPr/>
          <a:lstStyle/>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AI-driven traffic management improves efficiency and reduces congestion.</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monitoring and adaptive signal control enhance road safety.</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Emergency vehicle prioritization ensures faster response times.</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User-friendly mobile app provides live updates and rerouting suggestions.</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Cost-effective solution utilizing existing infrastructure and AI technology.</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Scalable and adaptable for future smart city applications.</a:t>
            </a:r>
          </a:p>
          <a:p>
            <a:pPr marL="342900" indent="-342900" algn="l">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42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3799-6AF3-49E2-49D1-3F5989D5FED6}"/>
              </a:ext>
            </a:extLst>
          </p:cNvPr>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REFERENCE PAPERS</a:t>
            </a:r>
          </a:p>
        </p:txBody>
      </p:sp>
      <p:sp>
        <p:nvSpPr>
          <p:cNvPr id="3" name="Content Placeholder 2">
            <a:extLst>
              <a:ext uri="{FF2B5EF4-FFF2-40B4-BE49-F238E27FC236}">
                <a16:creationId xmlns:a16="http://schemas.microsoft.com/office/drawing/2014/main" id="{2550CD17-8766-009F-DC25-B5C2D3E11E23}"/>
              </a:ext>
            </a:extLst>
          </p:cNvPr>
          <p:cNvSpPr>
            <a:spLocks noGrp="1"/>
          </p:cNvSpPr>
          <p:nvPr>
            <p:ph idx="1"/>
          </p:nvPr>
        </p:nvSpPr>
        <p:spPr>
          <a:xfrm>
            <a:off x="838200" y="1825624"/>
            <a:ext cx="10515600" cy="4849495"/>
          </a:xfrm>
        </p:spPr>
        <p:txBody>
          <a:bodyPr/>
          <a:lstStyle/>
          <a:p>
            <a:r>
              <a:rPr lang="en-IN" sz="2400" u="none" dirty="0">
                <a:latin typeface="Times New Roman" panose="02020603050405020304" pitchFamily="18" charset="0"/>
                <a:cs typeface="Times New Roman" panose="02020603050405020304" pitchFamily="18" charset="0"/>
              </a:rPr>
              <a:t>W.A.C.J.K. Chandrasekara; R.M.K.T Rathnayaka; L.L.G Chathuranga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A Real-Time Density-Based Traffic Signal Control System” </a:t>
            </a:r>
            <a:r>
              <a:rPr lang="en-IN" sz="2400" dirty="0">
                <a:latin typeface="Times New Roman" panose="02020603050405020304" pitchFamily="18" charset="0"/>
                <a:cs typeface="Times New Roman" panose="02020603050405020304" pitchFamily="18" charset="0"/>
              </a:rPr>
              <a:t>IEEE Sensors, 2020</a:t>
            </a:r>
          </a:p>
          <a:p>
            <a:r>
              <a:rPr lang="en-IN" sz="2400" dirty="0" err="1">
                <a:latin typeface="Times New Roman" panose="02020603050405020304" pitchFamily="18" charset="0"/>
                <a:cs typeface="Times New Roman" panose="02020603050405020304" pitchFamily="18" charset="0"/>
              </a:rPr>
              <a:t>Uthara</a:t>
            </a:r>
            <a:r>
              <a:rPr lang="en-IN" sz="2400" dirty="0">
                <a:latin typeface="Times New Roman" panose="02020603050405020304" pitchFamily="18" charset="0"/>
                <a:cs typeface="Times New Roman" panose="02020603050405020304" pitchFamily="18" charset="0"/>
              </a:rPr>
              <a:t> E. Prakash; K.T Vishnupriya; Athira </a:t>
            </a:r>
            <a:r>
              <a:rPr lang="en-IN" sz="2400" dirty="0" err="1">
                <a:latin typeface="Times New Roman" panose="02020603050405020304" pitchFamily="18" charset="0"/>
                <a:cs typeface="Times New Roman" panose="02020603050405020304" pitchFamily="18" charset="0"/>
              </a:rPr>
              <a:t>Thankappan</a:t>
            </a:r>
            <a:r>
              <a:rPr lang="en-IN" sz="2400" dirty="0">
                <a:latin typeface="Times New Roman" panose="02020603050405020304" pitchFamily="18" charset="0"/>
                <a:cs typeface="Times New Roman" panose="02020603050405020304" pitchFamily="18" charset="0"/>
              </a:rPr>
              <a:t>; Arun A. Balakrishnan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Density Based Traffic Control System Using Image Processing” </a:t>
            </a:r>
            <a:r>
              <a:rPr lang="en-IN" sz="2400" dirty="0">
                <a:latin typeface="Times New Roman" panose="02020603050405020304" pitchFamily="18" charset="0"/>
                <a:cs typeface="Times New Roman" panose="02020603050405020304" pitchFamily="18" charset="0"/>
              </a:rPr>
              <a:t>ICETIETR, IEEE,2018</a:t>
            </a:r>
          </a:p>
          <a:p>
            <a:r>
              <a:rPr lang="en-IN" sz="2400" dirty="0">
                <a:latin typeface="Times New Roman" panose="02020603050405020304" pitchFamily="18" charset="0"/>
                <a:cs typeface="Times New Roman" panose="02020603050405020304" pitchFamily="18" charset="0"/>
              </a:rPr>
              <a:t>Er. Faruk Bin Poyen, Amit Kumar Bhakta, </a:t>
            </a:r>
            <a:r>
              <a:rPr lang="en-IN" sz="2400" dirty="0" err="1">
                <a:latin typeface="Times New Roman" panose="02020603050405020304" pitchFamily="18" charset="0"/>
                <a:cs typeface="Times New Roman" panose="02020603050405020304" pitchFamily="18" charset="0"/>
              </a:rPr>
              <a:t>B.Durga</a:t>
            </a:r>
            <a:r>
              <a:rPr lang="en-IN" sz="2400" dirty="0">
                <a:latin typeface="Times New Roman" panose="02020603050405020304" pitchFamily="18" charset="0"/>
                <a:cs typeface="Times New Roman" panose="02020603050405020304" pitchFamily="18" charset="0"/>
              </a:rPr>
              <a:t> Manohar, Imran Ali, </a:t>
            </a:r>
            <a:r>
              <a:rPr lang="en-IN" sz="2400" dirty="0" err="1">
                <a:latin typeface="Times New Roman" panose="02020603050405020304" pitchFamily="18" charset="0"/>
                <a:cs typeface="Times New Roman" panose="02020603050405020304" pitchFamily="18" charset="0"/>
              </a:rPr>
              <a:t>ArghyaSantra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AwanishPratap</a:t>
            </a:r>
            <a:r>
              <a:rPr lang="en-IN" sz="2400" dirty="0">
                <a:latin typeface="Times New Roman" panose="02020603050405020304" pitchFamily="18" charset="0"/>
                <a:cs typeface="Times New Roman" panose="02020603050405020304" pitchFamily="18" charset="0"/>
              </a:rPr>
              <a:t> Rao”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Density Based Traffic Control System Using Image Processing” </a:t>
            </a:r>
            <a:r>
              <a:rPr lang="en-US" sz="2400" dirty="0">
                <a:latin typeface="Times New Roman" panose="02020603050405020304" pitchFamily="18" charset="0"/>
                <a:cs typeface="Times New Roman" panose="02020603050405020304" pitchFamily="18" charset="0"/>
              </a:rPr>
              <a:t>International Journal of Advanced Engineering, Management and Science ,2015</a:t>
            </a:r>
          </a:p>
          <a:p>
            <a:r>
              <a:rPr lang="en-IN" sz="2400" dirty="0" err="1">
                <a:latin typeface="Times New Roman" panose="02020603050405020304" pitchFamily="18" charset="0"/>
                <a:cs typeface="Times New Roman" panose="02020603050405020304" pitchFamily="18" charset="0"/>
              </a:rPr>
              <a:t>K.Vidhya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A.Bazila</a:t>
            </a:r>
            <a:r>
              <a:rPr lang="en-IN" sz="2400" dirty="0">
                <a:latin typeface="Times New Roman" panose="02020603050405020304" pitchFamily="18" charset="0"/>
                <a:cs typeface="Times New Roman" panose="02020603050405020304" pitchFamily="18" charset="0"/>
              </a:rPr>
              <a:t> Banu “</a:t>
            </a:r>
            <a:r>
              <a:rPr lang="en-US" sz="2400" dirty="0">
                <a:latin typeface="Times New Roman" panose="02020603050405020304" pitchFamily="18" charset="0"/>
                <a:cs typeface="Times New Roman" panose="02020603050405020304" pitchFamily="18" charset="0"/>
              </a:rPr>
              <a:t>Density Based Traffic Signal System” </a:t>
            </a:r>
            <a:r>
              <a:rPr lang="en-IN" sz="2400" dirty="0">
                <a:latin typeface="Times New Roman" panose="02020603050405020304" pitchFamily="18" charset="0"/>
                <a:cs typeface="Times New Roman" panose="02020603050405020304" pitchFamily="18" charset="0"/>
              </a:rPr>
              <a:t>IJIRSET, ICIET 2014</a:t>
            </a:r>
          </a:p>
          <a:p>
            <a:endParaRPr lang="en-IN" sz="11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US" sz="28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sz="28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u="none" dirty="0">
              <a:latin typeface="Times New Roman" panose="02020603050405020304" pitchFamily="18" charset="0"/>
              <a:cs typeface="Times New Roman" panose="02020603050405020304" pitchFamily="18" charset="0"/>
            </a:endParaRPr>
          </a:p>
          <a:p>
            <a:pPr marL="0" indent="0">
              <a:buNone/>
            </a:pPr>
            <a:endParaRPr lang="en-IN" u="none"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76862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C5D2-ED97-966E-7591-53E174FA2BF1}"/>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REFERENCE</a:t>
            </a:r>
            <a:r>
              <a:rPr lang="en-IN" b="1" dirty="0">
                <a:latin typeface="Times New Roman" panose="02020603050405020304" pitchFamily="18" charset="0"/>
                <a:cs typeface="Times New Roman" panose="02020603050405020304" pitchFamily="18" charset="0"/>
              </a:rPr>
              <a:t> </a:t>
            </a:r>
            <a:r>
              <a:rPr lang="en-IN" sz="4400" b="1" dirty="0">
                <a:latin typeface="Times New Roman" panose="02020603050405020304" pitchFamily="18" charset="0"/>
                <a:cs typeface="Times New Roman" panose="02020603050405020304" pitchFamily="18" charset="0"/>
              </a:rPr>
              <a:t>PAPERS(</a:t>
            </a:r>
            <a:r>
              <a:rPr lang="en-IN" sz="4400" b="1" dirty="0" err="1">
                <a:latin typeface="Times New Roman" panose="02020603050405020304" pitchFamily="18" charset="0"/>
                <a:cs typeface="Times New Roman" panose="02020603050405020304" pitchFamily="18" charset="0"/>
              </a:rPr>
              <a:t>cont</a:t>
            </a:r>
            <a:r>
              <a:rPr lang="en-IN" sz="4400" b="1"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F39284E7-DAFA-462A-F060-70A732EEA850}"/>
              </a:ext>
            </a:extLst>
          </p:cNvPr>
          <p:cNvSpPr>
            <a:spLocks noGrp="1"/>
          </p:cNvSpPr>
          <p:nvPr>
            <p:ph idx="1"/>
          </p:nvPr>
        </p:nvSpPr>
        <p:spPr>
          <a:xfrm>
            <a:off x="838200" y="1825624"/>
            <a:ext cx="10515600" cy="4785487"/>
          </a:xfrm>
        </p:spPr>
        <p:txBody>
          <a:bodyPr>
            <a:normAutofit/>
          </a:bodyPr>
          <a:lstStyle/>
          <a:p>
            <a:r>
              <a:rPr lang="en-IN" sz="2400" dirty="0">
                <a:latin typeface="Times New Roman" panose="02020603050405020304" pitchFamily="18" charset="0"/>
                <a:cs typeface="Times New Roman" panose="02020603050405020304" pitchFamily="18" charset="0"/>
              </a:rPr>
              <a:t>Mahendrakumar Subramaniam , </a:t>
            </a:r>
            <a:r>
              <a:rPr lang="en-IN" sz="2400" dirty="0" err="1">
                <a:latin typeface="Times New Roman" panose="02020603050405020304" pitchFamily="18" charset="0"/>
                <a:cs typeface="Times New Roman" panose="02020603050405020304" pitchFamily="18" charset="0"/>
              </a:rPr>
              <a:t>Chunchu</a:t>
            </a:r>
            <a:r>
              <a:rPr lang="en-IN" sz="2400" dirty="0">
                <a:latin typeface="Times New Roman" panose="02020603050405020304" pitchFamily="18" charset="0"/>
                <a:cs typeface="Times New Roman" panose="02020603050405020304" pitchFamily="18" charset="0"/>
              </a:rPr>
              <a:t> Rambabu, Gokul Chandrasekaran ,1and Neelam Sanjeev Kumar “</a:t>
            </a:r>
            <a:r>
              <a:rPr lang="en-US" sz="2400" dirty="0">
                <a:latin typeface="Times New Roman" panose="02020603050405020304" pitchFamily="18" charset="0"/>
                <a:cs typeface="Times New Roman" panose="02020603050405020304" pitchFamily="18" charset="0"/>
              </a:rPr>
              <a:t>A Traffic Density-Based Congestion Control Method for VANETs” </a:t>
            </a:r>
            <a:r>
              <a:rPr lang="en-US" sz="2400" dirty="0" err="1">
                <a:latin typeface="Times New Roman" panose="02020603050405020304" pitchFamily="18" charset="0"/>
                <a:cs typeface="Times New Roman" panose="02020603050405020304" pitchFamily="18" charset="0"/>
              </a:rPr>
              <a:t>Hindawi</a:t>
            </a:r>
            <a:r>
              <a:rPr lang="en-US" sz="2400" dirty="0">
                <a:latin typeface="Times New Roman" panose="02020603050405020304" pitchFamily="18" charset="0"/>
                <a:cs typeface="Times New Roman" panose="02020603050405020304" pitchFamily="18" charset="0"/>
              </a:rPr>
              <a:t> Wireless Communications and Mobile Computing(2022)</a:t>
            </a:r>
          </a:p>
          <a:p>
            <a:r>
              <a:rPr lang="en-IN" sz="2400" dirty="0">
                <a:latin typeface="Times New Roman" panose="02020603050405020304" pitchFamily="18" charset="0"/>
                <a:cs typeface="Times New Roman" panose="02020603050405020304" pitchFamily="18" charset="0"/>
              </a:rPr>
              <a:t>Nik Nur </a:t>
            </a:r>
            <a:r>
              <a:rPr lang="en-IN" sz="2400" dirty="0" err="1">
                <a:latin typeface="Times New Roman" panose="02020603050405020304" pitchFamily="18" charset="0"/>
                <a:cs typeface="Times New Roman" panose="02020603050405020304" pitchFamily="18" charset="0"/>
              </a:rPr>
              <a:t>Shaaadah</a:t>
            </a:r>
            <a:r>
              <a:rPr lang="en-IN" sz="2400" dirty="0">
                <a:latin typeface="Times New Roman" panose="02020603050405020304" pitchFamily="18" charset="0"/>
                <a:cs typeface="Times New Roman" panose="02020603050405020304" pitchFamily="18" charset="0"/>
              </a:rPr>
              <a:t> Nik </a:t>
            </a:r>
            <a:r>
              <a:rPr lang="en-IN" sz="2400" dirty="0" err="1">
                <a:latin typeface="Times New Roman" panose="02020603050405020304" pitchFamily="18" charset="0"/>
                <a:cs typeface="Times New Roman" panose="02020603050405020304" pitchFamily="18" charset="0"/>
              </a:rPr>
              <a:t>Dzulkefli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Suziyani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Rohafauzi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Afiza</a:t>
            </a:r>
            <a:r>
              <a:rPr lang="en-IN" sz="2400" dirty="0">
                <a:latin typeface="Times New Roman" panose="02020603050405020304" pitchFamily="18" charset="0"/>
                <a:cs typeface="Times New Roman" panose="02020603050405020304" pitchFamily="18" charset="0"/>
              </a:rPr>
              <a:t> Nur Jaafar,  Muhammad Shahmir Selamat, Nazrul </a:t>
            </a:r>
            <a:r>
              <a:rPr lang="en-IN" sz="2400" dirty="0" err="1">
                <a:latin typeface="Times New Roman" panose="02020603050405020304" pitchFamily="18" charset="0"/>
                <a:cs typeface="Times New Roman" panose="02020603050405020304" pitchFamily="18" charset="0"/>
              </a:rPr>
              <a:t>Syafi</a:t>
            </a:r>
            <a:r>
              <a:rPr lang="en-IN" sz="2400" dirty="0">
                <a:latin typeface="Times New Roman" panose="02020603050405020304" pitchFamily="18" charset="0"/>
                <a:cs typeface="Times New Roman" panose="02020603050405020304" pitchFamily="18" charset="0"/>
              </a:rPr>
              <a:t> Azman, and Muhammad Zakwan Zakaria Muhammad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Density Based Traffic Control System Using Image Processing”</a:t>
            </a:r>
            <a:r>
              <a:rPr lang="en-IN" sz="2400" dirty="0">
                <a:latin typeface="Times New Roman" panose="02020603050405020304" pitchFamily="18" charset="0"/>
                <a:cs typeface="Times New Roman" panose="02020603050405020304" pitchFamily="18" charset="0"/>
              </a:rPr>
              <a:t> Journal of Physics(2019)</a:t>
            </a:r>
          </a:p>
          <a:p>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Nassim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Ammour,Haikel</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Alhichri,Yakoub</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Bazi,Bilel</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Benjdira,Naif</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Alajlan</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and Mansour </a:t>
            </a:r>
            <a:r>
              <a:rPr lang="en-IN" sz="2400" b="0" i="0" kern="1200" dirty="0" err="1">
                <a:solidFill>
                  <a:schemeClr val="tx1"/>
                </a:solidFill>
                <a:effectLst/>
                <a:latin typeface="Times New Roman" panose="02020603050405020304" pitchFamily="18" charset="0"/>
                <a:ea typeface="+mn-ea"/>
                <a:cs typeface="Times New Roman" panose="02020603050405020304" pitchFamily="18" charset="0"/>
              </a:rPr>
              <a:t>Zuair</a:t>
            </a:r>
            <a:r>
              <a:rPr lang="en-IN"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Deep Learning Approach for Car Detection in UAV Imagery” College of Computer and Information Sciences, King Saud University(2017)</a:t>
            </a:r>
          </a:p>
          <a:p>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Thuy </a:t>
            </a:r>
            <a:r>
              <a:rPr lang="en-IN" sz="2400" dirty="0" err="1">
                <a:latin typeface="Times New Roman" panose="02020603050405020304" pitchFamily="18" charset="0"/>
                <a:cs typeface="Times New Roman" panose="02020603050405020304" pitchFamily="18" charset="0"/>
              </a:rPr>
              <a:t>Thi</a:t>
            </a:r>
            <a:r>
              <a:rPr lang="en-IN" sz="2400" dirty="0">
                <a:latin typeface="Times New Roman" panose="02020603050405020304" pitchFamily="18" charset="0"/>
                <a:cs typeface="Times New Roman" panose="02020603050405020304" pitchFamily="18" charset="0"/>
              </a:rPr>
              <a:t> Nguyen; Helmut Grabner; Horst Bischof; Barbara Gruber “</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On-line       Boosting for Car Detection from Aerial Images” </a:t>
            </a:r>
            <a:r>
              <a:rPr lang="en-IN" sz="2400" dirty="0">
                <a:latin typeface="Times New Roman" panose="02020603050405020304" pitchFamily="18" charset="0"/>
                <a:cs typeface="Times New Roman" panose="02020603050405020304" pitchFamily="18" charset="0"/>
              </a:rPr>
              <a:t>IEEE Explore,2007</a:t>
            </a:r>
          </a:p>
          <a:p>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24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sz="24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4210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5250-233D-706D-7602-C4656B0D86F7}"/>
              </a:ext>
            </a:extLst>
          </p:cNvPr>
          <p:cNvSpPr>
            <a:spLocks noGrp="1"/>
          </p:cNvSpPr>
          <p:nvPr>
            <p:ph type="ctrTitle"/>
          </p:nvPr>
        </p:nvSpPr>
        <p:spPr>
          <a:xfrm>
            <a:off x="1524000" y="562709"/>
            <a:ext cx="9144000" cy="1115366"/>
          </a:xfrm>
        </p:spPr>
        <p:txBody>
          <a:bodyPr>
            <a:normAutofit/>
          </a:bodyPr>
          <a:lstStyle/>
          <a:p>
            <a:r>
              <a:rPr lang="en-IN" sz="5200" b="1" dirty="0">
                <a:latin typeface="Times New Roman" panose="02020603050405020304" pitchFamily="18" charset="0"/>
                <a:cs typeface="Times New Roman" panose="02020603050405020304" pitchFamily="18" charset="0"/>
              </a:rPr>
              <a:t>OBJECTIVE</a:t>
            </a:r>
          </a:p>
        </p:txBody>
      </p:sp>
      <p:sp>
        <p:nvSpPr>
          <p:cNvPr id="3" name="Subtitle 2">
            <a:extLst>
              <a:ext uri="{FF2B5EF4-FFF2-40B4-BE49-F238E27FC236}">
                <a16:creationId xmlns:a16="http://schemas.microsoft.com/office/drawing/2014/main" id="{AEFE7913-DE9C-8CD1-4580-2A6B4A4EF031}"/>
              </a:ext>
            </a:extLst>
          </p:cNvPr>
          <p:cNvSpPr>
            <a:spLocks noGrp="1"/>
          </p:cNvSpPr>
          <p:nvPr>
            <p:ph type="subTitle" idx="1"/>
          </p:nvPr>
        </p:nvSpPr>
        <p:spPr>
          <a:xfrm>
            <a:off x="1524000" y="1929283"/>
            <a:ext cx="9144000" cy="4210259"/>
          </a:xfrm>
        </p:spPr>
        <p:txBody>
          <a:bodyPr/>
          <a:lstStyle/>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an AI-powered smart traffic management system.</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 traffic congestion using real-time vehicle density analysis.</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Automate signal control based on live traffic conditions.</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 quick clearance for emergency vehicles.</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 a user-friendly mobile application for real-time updates.</a:t>
            </a:r>
          </a:p>
          <a:p>
            <a:pPr marL="342900" indent="-342900" algn="l">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 admin monitoring via a web-based dashboard.</a:t>
            </a:r>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1048139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6C2E-E3D2-76D0-38E2-CF5E2FB0A831}"/>
              </a:ext>
            </a:extLst>
          </p:cNvPr>
          <p:cNvSpPr>
            <a:spLocks noGrp="1"/>
          </p:cNvSpPr>
          <p:nvPr>
            <p:ph type="ctrTitle"/>
          </p:nvPr>
        </p:nvSpPr>
        <p:spPr>
          <a:xfrm>
            <a:off x="1524000" y="-118871"/>
            <a:ext cx="9144000" cy="832103"/>
          </a:xfrm>
        </p:spPr>
        <p:txBody>
          <a:bodyPr>
            <a:normAutofit/>
          </a:bodyPr>
          <a:lstStyle/>
          <a:p>
            <a:r>
              <a:rPr lang="en-IN" sz="4400" b="1" dirty="0">
                <a:latin typeface="Times New Roman" panose="02020603050405020304" pitchFamily="18" charset="0"/>
                <a:cs typeface="Times New Roman" panose="02020603050405020304" pitchFamily="18" charset="0"/>
              </a:rPr>
              <a:t>REVIEW OF LITERATURE</a:t>
            </a:r>
          </a:p>
        </p:txBody>
      </p:sp>
      <p:graphicFrame>
        <p:nvGraphicFramePr>
          <p:cNvPr id="4" name="Table 3">
            <a:extLst>
              <a:ext uri="{FF2B5EF4-FFF2-40B4-BE49-F238E27FC236}">
                <a16:creationId xmlns:a16="http://schemas.microsoft.com/office/drawing/2014/main" id="{5E55F54B-9808-4195-0B1E-6318A2815072}"/>
              </a:ext>
            </a:extLst>
          </p:cNvPr>
          <p:cNvGraphicFramePr>
            <a:graphicFrameLocks noGrp="1"/>
          </p:cNvGraphicFramePr>
          <p:nvPr>
            <p:extLst>
              <p:ext uri="{D42A27DB-BD31-4B8C-83A1-F6EECF244321}">
                <p14:modId xmlns:p14="http://schemas.microsoft.com/office/powerpoint/2010/main" val="1779509817"/>
              </p:ext>
            </p:extLst>
          </p:nvPr>
        </p:nvGraphicFramePr>
        <p:xfrm>
          <a:off x="731520" y="786384"/>
          <a:ext cx="11036808" cy="5852160"/>
        </p:xfrm>
        <a:graphic>
          <a:graphicData uri="http://schemas.openxmlformats.org/drawingml/2006/table">
            <a:tbl>
              <a:tblPr firstRow="1" bandRow="1">
                <a:tableStyleId>{5940675A-B579-460E-94D1-54222C63F5DA}</a:tableStyleId>
              </a:tblPr>
              <a:tblGrid>
                <a:gridCol w="664079">
                  <a:extLst>
                    <a:ext uri="{9D8B030D-6E8A-4147-A177-3AD203B41FA5}">
                      <a16:colId xmlns:a16="http://schemas.microsoft.com/office/drawing/2014/main" val="3735661855"/>
                    </a:ext>
                  </a:extLst>
                </a:gridCol>
                <a:gridCol w="2469252">
                  <a:extLst>
                    <a:ext uri="{9D8B030D-6E8A-4147-A177-3AD203B41FA5}">
                      <a16:colId xmlns:a16="http://schemas.microsoft.com/office/drawing/2014/main" val="3861629461"/>
                    </a:ext>
                  </a:extLst>
                </a:gridCol>
                <a:gridCol w="2385073">
                  <a:extLst>
                    <a:ext uri="{9D8B030D-6E8A-4147-A177-3AD203B41FA5}">
                      <a16:colId xmlns:a16="http://schemas.microsoft.com/office/drawing/2014/main" val="2997283858"/>
                    </a:ext>
                  </a:extLst>
                </a:gridCol>
                <a:gridCol w="1839468">
                  <a:extLst>
                    <a:ext uri="{9D8B030D-6E8A-4147-A177-3AD203B41FA5}">
                      <a16:colId xmlns:a16="http://schemas.microsoft.com/office/drawing/2014/main" val="3908292601"/>
                    </a:ext>
                  </a:extLst>
                </a:gridCol>
                <a:gridCol w="1839468">
                  <a:extLst>
                    <a:ext uri="{9D8B030D-6E8A-4147-A177-3AD203B41FA5}">
                      <a16:colId xmlns:a16="http://schemas.microsoft.com/office/drawing/2014/main" val="2873953710"/>
                    </a:ext>
                  </a:extLst>
                </a:gridCol>
                <a:gridCol w="1839468">
                  <a:extLst>
                    <a:ext uri="{9D8B030D-6E8A-4147-A177-3AD203B41FA5}">
                      <a16:colId xmlns:a16="http://schemas.microsoft.com/office/drawing/2014/main" val="2329238846"/>
                    </a:ext>
                  </a:extLst>
                </a:gridCol>
              </a:tblGrid>
              <a:tr h="569638">
                <a:tc>
                  <a:txBody>
                    <a:bodyPr/>
                    <a:lstStyle/>
                    <a:p>
                      <a:r>
                        <a:rPr lang="en-IN" dirty="0">
                          <a:latin typeface="Times New Roman" panose="02020603050405020304" pitchFamily="18" charset="0"/>
                          <a:cs typeface="Times New Roman" panose="02020603050405020304" pitchFamily="18" charset="0"/>
                        </a:rPr>
                        <a:t>SL.NO</a:t>
                      </a:r>
                    </a:p>
                  </a:txBody>
                  <a:tcPr/>
                </a:tc>
                <a:tc>
                  <a:txBody>
                    <a:bodyPr/>
                    <a:lstStyle/>
                    <a:p>
                      <a:pPr algn="ctr"/>
                      <a:r>
                        <a:rPr lang="en-IN" dirty="0">
                          <a:latin typeface="Times New Roman" panose="02020603050405020304" pitchFamily="18" charset="0"/>
                          <a:cs typeface="Times New Roman" panose="02020603050405020304" pitchFamily="18" charset="0"/>
                        </a:rPr>
                        <a:t>Authors</a:t>
                      </a:r>
                    </a:p>
                  </a:txBody>
                  <a:tcPr/>
                </a:tc>
                <a:tc>
                  <a:txBody>
                    <a:bodyPr/>
                    <a:lstStyle/>
                    <a:p>
                      <a:pPr algn="ctr"/>
                      <a:r>
                        <a:rPr lang="en-IN" dirty="0">
                          <a:latin typeface="Times New Roman" panose="02020603050405020304" pitchFamily="18" charset="0"/>
                          <a:cs typeface="Times New Roman" panose="02020603050405020304" pitchFamily="18" charset="0"/>
                        </a:rPr>
                        <a:t>Title</a:t>
                      </a:r>
                    </a:p>
                  </a:txBody>
                  <a:tcPr/>
                </a:tc>
                <a:tc>
                  <a:txBody>
                    <a:bodyPr/>
                    <a:lstStyle/>
                    <a:p>
                      <a:pPr algn="ctr"/>
                      <a:r>
                        <a:rPr lang="en-IN" dirty="0">
                          <a:latin typeface="Times New Roman" panose="02020603050405020304" pitchFamily="18" charset="0"/>
                          <a:cs typeface="Times New Roman" panose="02020603050405020304" pitchFamily="18" charset="0"/>
                        </a:rPr>
                        <a:t>Journal/Year of Publication</a:t>
                      </a:r>
                    </a:p>
                  </a:txBody>
                  <a:tcPr/>
                </a:tc>
                <a:tc>
                  <a:txBody>
                    <a:bodyPr/>
                    <a:lstStyle/>
                    <a:p>
                      <a:pPr algn="ctr"/>
                      <a:r>
                        <a:rPr lang="en-IN" dirty="0">
                          <a:latin typeface="Times New Roman" panose="02020603050405020304" pitchFamily="18" charset="0"/>
                          <a:cs typeface="Times New Roman" panose="02020603050405020304" pitchFamily="18" charset="0"/>
                        </a:rPr>
                        <a:t>Method</a:t>
                      </a:r>
                    </a:p>
                  </a:txBody>
                  <a:tcPr/>
                </a:tc>
                <a:tc>
                  <a:txBody>
                    <a:bodyPr/>
                    <a:lstStyle/>
                    <a:p>
                      <a:pPr algn="ctr"/>
                      <a:r>
                        <a:rPr lang="en-IN" dirty="0">
                          <a:latin typeface="Times New Roman" panose="02020603050405020304" pitchFamily="18" charset="0"/>
                          <a:cs typeface="Times New Roman" panose="02020603050405020304" pitchFamily="18" charset="0"/>
                        </a:rPr>
                        <a:t>Observations made</a:t>
                      </a:r>
                    </a:p>
                  </a:txBody>
                  <a:tcPr/>
                </a:tc>
                <a:extLst>
                  <a:ext uri="{0D108BD9-81ED-4DB2-BD59-A6C34878D82A}">
                    <a16:rowId xmlns:a16="http://schemas.microsoft.com/office/drawing/2014/main" val="3182312277"/>
                  </a:ext>
                </a:extLst>
              </a:tr>
              <a:tr h="1065057">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pPr algn="ctr"/>
                      <a:r>
                        <a:rPr lang="en-IN" u="none" dirty="0">
                          <a:latin typeface="Times New Roman" panose="02020603050405020304" pitchFamily="18" charset="0"/>
                          <a:cs typeface="Times New Roman" panose="02020603050405020304" pitchFamily="18" charset="0"/>
                        </a:rPr>
                        <a:t>W.A.C.J.K. Chandrasekara; R.M.K.T Rathnayaka; L.L.G Chathuranga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 Real-Time Density-Based Traffic Signal Control System</a:t>
                      </a:r>
                    </a:p>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IEEE Sensors, 2020</a:t>
                      </a:r>
                    </a:p>
                  </a:txBody>
                  <a:tcPr/>
                </a:tc>
                <a:tc>
                  <a:txBody>
                    <a:bodyPr/>
                    <a:lstStyle/>
                    <a:p>
                      <a:pPr algn="ctr"/>
                      <a:r>
                        <a:rPr lang="en-IN" dirty="0">
                          <a:latin typeface="Times New Roman" panose="02020603050405020304" pitchFamily="18" charset="0"/>
                          <a:cs typeface="Times New Roman" panose="02020603050405020304" pitchFamily="18" charset="0"/>
                        </a:rPr>
                        <a:t>Data Collection, Data Processing &amp; Analysis, System Feedback &amp; Learning</a:t>
                      </a:r>
                    </a:p>
                  </a:txBody>
                  <a:tcPr/>
                </a:tc>
                <a:tc>
                  <a:txBody>
                    <a:bodyPr/>
                    <a:lstStyle/>
                    <a:p>
                      <a:pPr algn="l"/>
                      <a:r>
                        <a:rPr lang="en-IN" dirty="0">
                          <a:latin typeface="Times New Roman" panose="02020603050405020304" pitchFamily="18" charset="0"/>
                          <a:cs typeface="Times New Roman" panose="02020603050405020304" pitchFamily="18" charset="0"/>
                        </a:rPr>
                        <a:t>Efficiency Improvement, Emergency Handling, Data-Driven Decision Making</a:t>
                      </a:r>
                    </a:p>
                  </a:txBody>
                  <a:tcPr/>
                </a:tc>
                <a:extLst>
                  <a:ext uri="{0D108BD9-81ED-4DB2-BD59-A6C34878D82A}">
                    <a16:rowId xmlns:a16="http://schemas.microsoft.com/office/drawing/2014/main" val="3576257079"/>
                  </a:ext>
                </a:extLst>
              </a:tr>
              <a:tr h="1269949">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Uthara</a:t>
                      </a:r>
                      <a:r>
                        <a:rPr lang="en-IN" dirty="0">
                          <a:latin typeface="Times New Roman" panose="02020603050405020304" pitchFamily="18" charset="0"/>
                          <a:cs typeface="Times New Roman" panose="02020603050405020304" pitchFamily="18" charset="0"/>
                        </a:rPr>
                        <a:t> E. Prakash; K.T Vishnupriya; Athira </a:t>
                      </a:r>
                      <a:r>
                        <a:rPr lang="en-IN" dirty="0" err="1">
                          <a:latin typeface="Times New Roman" panose="02020603050405020304" pitchFamily="18" charset="0"/>
                          <a:cs typeface="Times New Roman" panose="02020603050405020304" pitchFamily="18" charset="0"/>
                        </a:rPr>
                        <a:t>Thankappan</a:t>
                      </a:r>
                      <a:r>
                        <a:rPr lang="en-IN" dirty="0">
                          <a:latin typeface="Times New Roman" panose="02020603050405020304" pitchFamily="18" charset="0"/>
                          <a:cs typeface="Times New Roman" panose="02020603050405020304" pitchFamily="18" charset="0"/>
                        </a:rPr>
                        <a:t>; Arun A. Balakrishnan</a:t>
                      </a:r>
                    </a:p>
                    <a:p>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Density Based Traffic Control System Using Image Processing</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ICETIETR, IEEE,2018</a:t>
                      </a:r>
                    </a:p>
                  </a:txBody>
                  <a:tcPr/>
                </a:tc>
                <a:tc>
                  <a:txBody>
                    <a:bodyPr/>
                    <a:lstStyle/>
                    <a:p>
                      <a:r>
                        <a:rPr lang="en-IN" dirty="0">
                          <a:latin typeface="Times New Roman" panose="02020603050405020304" pitchFamily="18" charset="0"/>
                          <a:cs typeface="Times New Roman" panose="02020603050405020304" pitchFamily="18" charset="0"/>
                        </a:rPr>
                        <a:t>Data Acquisition, Image Preprocessing, Real-Time Monitoring and Feedback</a:t>
                      </a:r>
                    </a:p>
                  </a:txBody>
                  <a:tcPr/>
                </a:tc>
                <a:tc>
                  <a:txBody>
                    <a:bodyPr/>
                    <a:lstStyle/>
                    <a:p>
                      <a:r>
                        <a:rPr lang="en-IN" dirty="0">
                          <a:latin typeface="Times New Roman" panose="02020603050405020304" pitchFamily="18" charset="0"/>
                          <a:cs typeface="Times New Roman" panose="02020603050405020304" pitchFamily="18" charset="0"/>
                        </a:rPr>
                        <a:t>Dynamic Signal Control, Cost-Effective, Scalability</a:t>
                      </a:r>
                    </a:p>
                  </a:txBody>
                  <a:tcPr/>
                </a:tc>
                <a:extLst>
                  <a:ext uri="{0D108BD9-81ED-4DB2-BD59-A6C34878D82A}">
                    <a16:rowId xmlns:a16="http://schemas.microsoft.com/office/drawing/2014/main" val="3322295998"/>
                  </a:ext>
                </a:extLst>
              </a:tr>
              <a:tr h="1269949">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pPr algn="ctr"/>
                      <a:r>
                        <a:rPr lang="en-IN" dirty="0">
                          <a:latin typeface="Times New Roman" panose="02020603050405020304" pitchFamily="18" charset="0"/>
                          <a:cs typeface="Times New Roman" panose="02020603050405020304" pitchFamily="18" charset="0"/>
                        </a:rPr>
                        <a:t>Er. Faruk Bin Poyen, Amit Kumar Bhakta, </a:t>
                      </a:r>
                      <a:r>
                        <a:rPr lang="en-IN" dirty="0" err="1">
                          <a:latin typeface="Times New Roman" panose="02020603050405020304" pitchFamily="18" charset="0"/>
                          <a:cs typeface="Times New Roman" panose="02020603050405020304" pitchFamily="18" charset="0"/>
                        </a:rPr>
                        <a:t>B.Durga</a:t>
                      </a:r>
                      <a:r>
                        <a:rPr lang="en-IN" dirty="0">
                          <a:latin typeface="Times New Roman" panose="02020603050405020304" pitchFamily="18" charset="0"/>
                          <a:cs typeface="Times New Roman" panose="02020603050405020304" pitchFamily="18" charset="0"/>
                        </a:rPr>
                        <a:t> Manohar, Imran Ali, </a:t>
                      </a:r>
                      <a:r>
                        <a:rPr lang="en-IN" dirty="0" err="1">
                          <a:latin typeface="Times New Roman" panose="02020603050405020304" pitchFamily="18" charset="0"/>
                          <a:cs typeface="Times New Roman" panose="02020603050405020304" pitchFamily="18" charset="0"/>
                        </a:rPr>
                        <a:t>ArghyaSantra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AwanishPratap</a:t>
                      </a:r>
                      <a:r>
                        <a:rPr lang="en-IN" dirty="0">
                          <a:latin typeface="Times New Roman" panose="02020603050405020304" pitchFamily="18" charset="0"/>
                          <a:cs typeface="Times New Roman" panose="02020603050405020304" pitchFamily="18" charset="0"/>
                        </a:rPr>
                        <a:t> Rao </a:t>
                      </a:r>
                    </a:p>
                  </a:txBody>
                  <a:tcPr/>
                </a:tc>
                <a:tc>
                  <a:txBody>
                    <a:bodyPr/>
                    <a:lstStyle/>
                    <a:p>
                      <a:r>
                        <a:rPr lang="en-IN" dirty="0">
                          <a:latin typeface="Times New Roman" panose="02020603050405020304" pitchFamily="18" charset="0"/>
                          <a:cs typeface="Times New Roman" panose="02020603050405020304" pitchFamily="18" charset="0"/>
                        </a:rPr>
                        <a:t>Density Based Traffic Control</a:t>
                      </a:r>
                    </a:p>
                  </a:txBody>
                  <a:tcPr/>
                </a:tc>
                <a:tc>
                  <a:txBody>
                    <a:bodyPr/>
                    <a:lstStyle/>
                    <a:p>
                      <a:r>
                        <a:rPr lang="en-US" dirty="0">
                          <a:latin typeface="Times New Roman" panose="02020603050405020304" pitchFamily="18" charset="0"/>
                          <a:cs typeface="Times New Roman" panose="02020603050405020304" pitchFamily="18" charset="0"/>
                        </a:rPr>
                        <a:t>International Journal of Advanced Engineering, Management and Science ,2015</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Data Collection, Traffic Density Estimation, Emergency Vehicle &amp; VIP Detection</a:t>
                      </a:r>
                    </a:p>
                  </a:txBody>
                  <a:tcPr/>
                </a:tc>
                <a:tc>
                  <a:txBody>
                    <a:bodyPr/>
                    <a:lstStyle/>
                    <a:p>
                      <a:r>
                        <a:rPr lang="en-IN" dirty="0">
                          <a:latin typeface="Times New Roman" panose="02020603050405020304" pitchFamily="18" charset="0"/>
                          <a:cs typeface="Times New Roman" panose="02020603050405020304" pitchFamily="18" charset="0"/>
                        </a:rPr>
                        <a:t>Integration of Advanced Technologies, Challenges and Limitations</a:t>
                      </a:r>
                    </a:p>
                  </a:txBody>
                  <a:tcPr/>
                </a:tc>
                <a:extLst>
                  <a:ext uri="{0D108BD9-81ED-4DB2-BD59-A6C34878D82A}">
                    <a16:rowId xmlns:a16="http://schemas.microsoft.com/office/drawing/2014/main" val="3768168267"/>
                  </a:ext>
                </a:extLst>
              </a:tr>
            </a:tbl>
          </a:graphicData>
        </a:graphic>
      </p:graphicFrame>
    </p:spTree>
    <p:extLst>
      <p:ext uri="{BB962C8B-B14F-4D97-AF65-F5344CB8AC3E}">
        <p14:creationId xmlns:p14="http://schemas.microsoft.com/office/powerpoint/2010/main" val="290124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F23B0-5D4E-4BD4-A32A-8C290217689A}"/>
              </a:ext>
            </a:extLst>
          </p:cNvPr>
          <p:cNvSpPr>
            <a:spLocks noGrp="1"/>
          </p:cNvSpPr>
          <p:nvPr>
            <p:ph type="title"/>
          </p:nvPr>
        </p:nvSpPr>
        <p:spPr>
          <a:xfrm>
            <a:off x="838200" y="-64643"/>
            <a:ext cx="10515600" cy="1325563"/>
          </a:xfrm>
        </p:spPr>
        <p:txBody>
          <a:bodyPr/>
          <a:lstStyle/>
          <a:p>
            <a:r>
              <a:rPr lang="en-IN" sz="4400" b="1" dirty="0">
                <a:latin typeface="Times New Roman" panose="02020603050405020304" pitchFamily="18" charset="0"/>
                <a:cs typeface="Times New Roman" panose="02020603050405020304" pitchFamily="18" charset="0"/>
              </a:rPr>
              <a:t>REVIEW OF LITERATURE(</a:t>
            </a:r>
            <a:r>
              <a:rPr lang="en-IN" sz="4400" b="1" dirty="0" err="1">
                <a:latin typeface="Times New Roman" panose="02020603050405020304" pitchFamily="18" charset="0"/>
                <a:cs typeface="Times New Roman" panose="02020603050405020304" pitchFamily="18" charset="0"/>
              </a:rPr>
              <a:t>cont</a:t>
            </a:r>
            <a:r>
              <a:rPr lang="en-IN" sz="4400" b="1" dirty="0">
                <a:latin typeface="Times New Roman" panose="02020603050405020304" pitchFamily="18" charset="0"/>
                <a:cs typeface="Times New Roman" panose="02020603050405020304" pitchFamily="18" charset="0"/>
              </a:rPr>
              <a:t>:)</a:t>
            </a:r>
            <a:endParaRPr lang="en-IN" dirty="0"/>
          </a:p>
        </p:txBody>
      </p:sp>
      <p:graphicFrame>
        <p:nvGraphicFramePr>
          <p:cNvPr id="7" name="Content Placeholder 6">
            <a:extLst>
              <a:ext uri="{FF2B5EF4-FFF2-40B4-BE49-F238E27FC236}">
                <a16:creationId xmlns:a16="http://schemas.microsoft.com/office/drawing/2014/main" id="{1D809B31-07CF-3510-F327-0E060004C3AF}"/>
              </a:ext>
            </a:extLst>
          </p:cNvPr>
          <p:cNvGraphicFramePr>
            <a:graphicFrameLocks noGrp="1"/>
          </p:cNvGraphicFramePr>
          <p:nvPr>
            <p:ph idx="1"/>
            <p:extLst>
              <p:ext uri="{D42A27DB-BD31-4B8C-83A1-F6EECF244321}">
                <p14:modId xmlns:p14="http://schemas.microsoft.com/office/powerpoint/2010/main" val="4289700365"/>
              </p:ext>
            </p:extLst>
          </p:nvPr>
        </p:nvGraphicFramePr>
        <p:xfrm>
          <a:off x="635508" y="1260920"/>
          <a:ext cx="10920984" cy="4992624"/>
        </p:xfrm>
        <a:graphic>
          <a:graphicData uri="http://schemas.openxmlformats.org/drawingml/2006/table">
            <a:tbl>
              <a:tblPr firstRow="1" bandRow="1">
                <a:tableStyleId>{5940675A-B579-460E-94D1-54222C63F5DA}</a:tableStyleId>
              </a:tblPr>
              <a:tblGrid>
                <a:gridCol w="658425">
                  <a:extLst>
                    <a:ext uri="{9D8B030D-6E8A-4147-A177-3AD203B41FA5}">
                      <a16:colId xmlns:a16="http://schemas.microsoft.com/office/drawing/2014/main" val="1727181874"/>
                    </a:ext>
                  </a:extLst>
                </a:gridCol>
                <a:gridCol w="2981903">
                  <a:extLst>
                    <a:ext uri="{9D8B030D-6E8A-4147-A177-3AD203B41FA5}">
                      <a16:colId xmlns:a16="http://schemas.microsoft.com/office/drawing/2014/main" val="340293572"/>
                    </a:ext>
                  </a:extLst>
                </a:gridCol>
                <a:gridCol w="1820164">
                  <a:extLst>
                    <a:ext uri="{9D8B030D-6E8A-4147-A177-3AD203B41FA5}">
                      <a16:colId xmlns:a16="http://schemas.microsoft.com/office/drawing/2014/main" val="4195998465"/>
                    </a:ext>
                  </a:extLst>
                </a:gridCol>
                <a:gridCol w="1820164">
                  <a:extLst>
                    <a:ext uri="{9D8B030D-6E8A-4147-A177-3AD203B41FA5}">
                      <a16:colId xmlns:a16="http://schemas.microsoft.com/office/drawing/2014/main" val="993946367"/>
                    </a:ext>
                  </a:extLst>
                </a:gridCol>
                <a:gridCol w="1820164">
                  <a:extLst>
                    <a:ext uri="{9D8B030D-6E8A-4147-A177-3AD203B41FA5}">
                      <a16:colId xmlns:a16="http://schemas.microsoft.com/office/drawing/2014/main" val="3812504335"/>
                    </a:ext>
                  </a:extLst>
                </a:gridCol>
                <a:gridCol w="1820164">
                  <a:extLst>
                    <a:ext uri="{9D8B030D-6E8A-4147-A177-3AD203B41FA5}">
                      <a16:colId xmlns:a16="http://schemas.microsoft.com/office/drawing/2014/main" val="867886750"/>
                    </a:ext>
                  </a:extLst>
                </a:gridCol>
              </a:tblGrid>
              <a:tr h="1508760">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r>
                        <a:rPr lang="en-IN" dirty="0" err="1">
                          <a:latin typeface="Times New Roman" panose="02020603050405020304" pitchFamily="18" charset="0"/>
                          <a:cs typeface="Times New Roman" panose="02020603050405020304" pitchFamily="18" charset="0"/>
                        </a:rPr>
                        <a:t>K.Vidhya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A.Bazila</a:t>
                      </a:r>
                      <a:r>
                        <a:rPr lang="en-IN" dirty="0">
                          <a:latin typeface="Times New Roman" panose="02020603050405020304" pitchFamily="18" charset="0"/>
                          <a:cs typeface="Times New Roman" panose="02020603050405020304" pitchFamily="18" charset="0"/>
                        </a:rPr>
                        <a:t> Banu</a:t>
                      </a:r>
                    </a:p>
                  </a:txBody>
                  <a:tcPr/>
                </a:tc>
                <a:tc>
                  <a:txBody>
                    <a:bodyPr/>
                    <a:lstStyle/>
                    <a:p>
                      <a:r>
                        <a:rPr lang="en-US" dirty="0">
                          <a:latin typeface="Times New Roman" panose="02020603050405020304" pitchFamily="18" charset="0"/>
                          <a:cs typeface="Times New Roman" panose="02020603050405020304" pitchFamily="18" charset="0"/>
                        </a:rPr>
                        <a:t>Density Based Traffic Signal System</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IJIRSET, ICIET 2014</a:t>
                      </a:r>
                    </a:p>
                  </a:txBody>
                  <a:tcPr/>
                </a:tc>
                <a:tc>
                  <a:txBody>
                    <a:bodyPr/>
                    <a:lstStyle/>
                    <a:p>
                      <a:r>
                        <a:rPr lang="en-IN" dirty="0">
                          <a:latin typeface="Times New Roman" panose="02020603050405020304" pitchFamily="18" charset="0"/>
                          <a:cs typeface="Times New Roman" panose="02020603050405020304" pitchFamily="18" charset="0"/>
                        </a:rPr>
                        <a:t>Adaptive Signal Timing Control,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past traffic patterns</a:t>
                      </a:r>
                    </a:p>
                  </a:txBody>
                  <a:tcPr/>
                </a:tc>
                <a:tc>
                  <a:txBody>
                    <a:bodyPr/>
                    <a:lstStyle/>
                    <a:p>
                      <a:r>
                        <a:rPr lang="en-IN" dirty="0">
                          <a:latin typeface="Times New Roman" panose="02020603050405020304" pitchFamily="18" charset="0"/>
                          <a:cs typeface="Times New Roman" panose="02020603050405020304" pitchFamily="18" charset="0"/>
                        </a:rPr>
                        <a:t>Use of YOLO, Ultrasonic,</a:t>
                      </a:r>
                    </a:p>
                    <a:p>
                      <a:r>
                        <a:rPr lang="en-IN" dirty="0">
                          <a:latin typeface="Times New Roman" panose="02020603050405020304" pitchFamily="18" charset="0"/>
                          <a:cs typeface="Times New Roman" panose="02020603050405020304" pitchFamily="18" charset="0"/>
                        </a:rPr>
                        <a:t>Infrared</a:t>
                      </a:r>
                    </a:p>
                  </a:txBody>
                  <a:tcPr/>
                </a:tc>
                <a:extLst>
                  <a:ext uri="{0D108BD9-81ED-4DB2-BD59-A6C34878D82A}">
                    <a16:rowId xmlns:a16="http://schemas.microsoft.com/office/drawing/2014/main" val="2614892967"/>
                  </a:ext>
                </a:extLst>
              </a:tr>
              <a:tr h="1472184">
                <a:tc>
                  <a:txBody>
                    <a:bodyPr/>
                    <a:lstStyle/>
                    <a:p>
                      <a:r>
                        <a:rPr lang="en-IN" dirty="0">
                          <a:latin typeface="Times New Roman" panose="02020603050405020304" pitchFamily="18" charset="0"/>
                          <a:cs typeface="Times New Roman" panose="02020603050405020304" pitchFamily="18" charset="0"/>
                        </a:rPr>
                        <a:t>5</a:t>
                      </a:r>
                    </a:p>
                  </a:txBody>
                  <a:tcPr/>
                </a:tc>
                <a:tc>
                  <a:txBody>
                    <a:bodyPr/>
                    <a:lstStyle/>
                    <a:p>
                      <a:r>
                        <a:rPr lang="en-IN" dirty="0">
                          <a:latin typeface="Times New Roman" panose="02020603050405020304" pitchFamily="18" charset="0"/>
                          <a:cs typeface="Times New Roman" panose="02020603050405020304" pitchFamily="18" charset="0"/>
                        </a:rPr>
                        <a:t>Mahendrakumar Subramaniam , </a:t>
                      </a:r>
                      <a:r>
                        <a:rPr lang="en-IN" dirty="0" err="1">
                          <a:latin typeface="Times New Roman" panose="02020603050405020304" pitchFamily="18" charset="0"/>
                          <a:cs typeface="Times New Roman" panose="02020603050405020304" pitchFamily="18" charset="0"/>
                        </a:rPr>
                        <a:t>Chunchu</a:t>
                      </a:r>
                      <a:r>
                        <a:rPr lang="en-IN" dirty="0">
                          <a:latin typeface="Times New Roman" panose="02020603050405020304" pitchFamily="18" charset="0"/>
                          <a:cs typeface="Times New Roman" panose="02020603050405020304" pitchFamily="18" charset="0"/>
                        </a:rPr>
                        <a:t> Rambabu, Gokul Chandrasekaran ,1and Neelam Sanjeev Kumar</a:t>
                      </a:r>
                    </a:p>
                  </a:txBody>
                  <a:tcPr/>
                </a:tc>
                <a:tc>
                  <a:txBody>
                    <a:bodyPr/>
                    <a:lstStyle/>
                    <a:p>
                      <a:r>
                        <a:rPr lang="en-US" dirty="0">
                          <a:latin typeface="Times New Roman" panose="02020603050405020304" pitchFamily="18" charset="0"/>
                          <a:cs typeface="Times New Roman" panose="02020603050405020304" pitchFamily="18" charset="0"/>
                        </a:rPr>
                        <a:t>A Traffic Density-Based Congestion Control Method for VANETs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Hindawi</a:t>
                      </a:r>
                      <a:r>
                        <a:rPr lang="en-US" dirty="0">
                          <a:latin typeface="Times New Roman" panose="02020603050405020304" pitchFamily="18" charset="0"/>
                          <a:cs typeface="Times New Roman" panose="02020603050405020304" pitchFamily="18" charset="0"/>
                        </a:rPr>
                        <a:t> Wireless Communications and Mobile Computing</a:t>
                      </a:r>
                    </a:p>
                    <a:p>
                      <a:r>
                        <a:rPr lang="en-US" dirty="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Prioritization for Emergency Vehicles, Blockchain for Security</a:t>
                      </a:r>
                    </a:p>
                  </a:txBody>
                  <a:tcPr/>
                </a:tc>
                <a:tc>
                  <a:txBody>
                    <a:bodyPr/>
                    <a:lstStyle/>
                    <a:p>
                      <a:r>
                        <a:rPr lang="en-IN" dirty="0">
                          <a:latin typeface="Times New Roman" panose="02020603050405020304" pitchFamily="18" charset="0"/>
                          <a:cs typeface="Times New Roman" panose="02020603050405020304" pitchFamily="18" charset="0"/>
                        </a:rPr>
                        <a:t>Dynamically adjusts traffic, Edge Computing &amp; 5G</a:t>
                      </a:r>
                    </a:p>
                  </a:txBody>
                  <a:tcPr/>
                </a:tc>
                <a:extLst>
                  <a:ext uri="{0D108BD9-81ED-4DB2-BD59-A6C34878D82A}">
                    <a16:rowId xmlns:a16="http://schemas.microsoft.com/office/drawing/2014/main" val="2277218475"/>
                  </a:ext>
                </a:extLst>
              </a:tr>
              <a:tr h="1390840">
                <a:tc>
                  <a:txBody>
                    <a:bodyPr/>
                    <a:lstStyle/>
                    <a:p>
                      <a:r>
                        <a:rPr lang="en-IN" dirty="0">
                          <a:latin typeface="Times New Roman" panose="02020603050405020304" pitchFamily="18" charset="0"/>
                          <a:cs typeface="Times New Roman" panose="02020603050405020304" pitchFamily="18" charset="0"/>
                        </a:rPr>
                        <a:t>6</a:t>
                      </a:r>
                    </a:p>
                  </a:txBody>
                  <a:tcPr/>
                </a:tc>
                <a:tc>
                  <a:txBody>
                    <a:bodyPr/>
                    <a:lstStyle/>
                    <a:p>
                      <a:r>
                        <a:rPr lang="en-IN" dirty="0">
                          <a:latin typeface="Times New Roman" panose="02020603050405020304" pitchFamily="18" charset="0"/>
                          <a:cs typeface="Times New Roman" panose="02020603050405020304" pitchFamily="18" charset="0"/>
                        </a:rPr>
                        <a:t>Nik Nur </a:t>
                      </a:r>
                      <a:r>
                        <a:rPr lang="en-IN" dirty="0" err="1">
                          <a:latin typeface="Times New Roman" panose="02020603050405020304" pitchFamily="18" charset="0"/>
                          <a:cs typeface="Times New Roman" panose="02020603050405020304" pitchFamily="18" charset="0"/>
                        </a:rPr>
                        <a:t>Shaaadah</a:t>
                      </a:r>
                      <a:r>
                        <a:rPr lang="en-IN" dirty="0">
                          <a:latin typeface="Times New Roman" panose="02020603050405020304" pitchFamily="18" charset="0"/>
                          <a:cs typeface="Times New Roman" panose="02020603050405020304" pitchFamily="18" charset="0"/>
                        </a:rPr>
                        <a:t> Nik </a:t>
                      </a:r>
                      <a:r>
                        <a:rPr lang="en-IN" dirty="0" err="1">
                          <a:latin typeface="Times New Roman" panose="02020603050405020304" pitchFamily="18" charset="0"/>
                          <a:cs typeface="Times New Roman" panose="02020603050405020304" pitchFamily="18" charset="0"/>
                        </a:rPr>
                        <a:t>Dzulkefli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Suziyani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Rohafauzi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Afiza</a:t>
                      </a:r>
                      <a:r>
                        <a:rPr lang="en-IN" dirty="0">
                          <a:latin typeface="Times New Roman" panose="02020603050405020304" pitchFamily="18" charset="0"/>
                          <a:cs typeface="Times New Roman" panose="02020603050405020304" pitchFamily="18" charset="0"/>
                        </a:rPr>
                        <a:t> Nur Jaafar,  Muhammad Shahmir Selamat, Nazrul </a:t>
                      </a:r>
                      <a:r>
                        <a:rPr lang="en-IN" dirty="0" err="1">
                          <a:latin typeface="Times New Roman" panose="02020603050405020304" pitchFamily="18" charset="0"/>
                          <a:cs typeface="Times New Roman" panose="02020603050405020304" pitchFamily="18" charset="0"/>
                        </a:rPr>
                        <a:t>Syafi</a:t>
                      </a:r>
                      <a:r>
                        <a:rPr lang="en-IN" dirty="0">
                          <a:latin typeface="Times New Roman" panose="02020603050405020304" pitchFamily="18" charset="0"/>
                          <a:cs typeface="Times New Roman" panose="02020603050405020304" pitchFamily="18" charset="0"/>
                        </a:rPr>
                        <a:t> Azman, and Muhammad Zakwan Zakaria Muhammad </a:t>
                      </a:r>
                    </a:p>
                  </a:txBody>
                  <a:tcPr/>
                </a:tc>
                <a:tc>
                  <a:txBody>
                    <a:bodyPr/>
                    <a:lstStyle/>
                    <a:p>
                      <a:r>
                        <a:rPr lang="en-US" dirty="0">
                          <a:latin typeface="Times New Roman" panose="02020603050405020304" pitchFamily="18" charset="0"/>
                          <a:cs typeface="Times New Roman" panose="02020603050405020304" pitchFamily="18" charset="0"/>
                        </a:rPr>
                        <a:t>Density Based Traffic System via IR Sensor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Journal of Physics(2019)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Data Collection Using IR Sensors,</a:t>
                      </a:r>
                      <a:r>
                        <a:rPr lang="en-IN" b="1" dirty="0">
                          <a:latin typeface="Times New Roman" panose="02020603050405020304" pitchFamily="18" charset="0"/>
                          <a:cs typeface="Times New Roman" panose="02020603050405020304" pitchFamily="18" charset="0"/>
                        </a:rPr>
                        <a:t> </a:t>
                      </a:r>
                      <a:r>
                        <a:rPr lang="en-IN" b="0" dirty="0">
                          <a:latin typeface="Times New Roman" panose="02020603050405020304" pitchFamily="18" charset="0"/>
                          <a:cs typeface="Times New Roman" panose="02020603050405020304" pitchFamily="18" charset="0"/>
                        </a:rPr>
                        <a:t>Adaptive Signal Control,</a:t>
                      </a:r>
                      <a:r>
                        <a:rPr lang="en-IN" dirty="0">
                          <a:latin typeface="Times New Roman" panose="02020603050405020304" pitchFamily="18" charset="0"/>
                          <a:cs typeface="Times New Roman" panose="02020603050405020304" pitchFamily="18" charset="0"/>
                        </a:rPr>
                        <a:t> Data logging</a:t>
                      </a:r>
                      <a:endParaRPr lang="en-IN" b="0" dirty="0">
                        <a:latin typeface="Times New Roman" panose="02020603050405020304" pitchFamily="18" charset="0"/>
                        <a:cs typeface="Times New Roman" panose="02020603050405020304" pitchFamily="18" charset="0"/>
                      </a:endParaRP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Cost-Effective Solution, Limitations in Detection Accuracy, Multi-Sensor Approach</a:t>
                      </a:r>
                    </a:p>
                  </a:txBody>
                  <a:tcPr/>
                </a:tc>
                <a:extLst>
                  <a:ext uri="{0D108BD9-81ED-4DB2-BD59-A6C34878D82A}">
                    <a16:rowId xmlns:a16="http://schemas.microsoft.com/office/drawing/2014/main" val="1136725417"/>
                  </a:ext>
                </a:extLst>
              </a:tr>
            </a:tbl>
          </a:graphicData>
        </a:graphic>
      </p:graphicFrame>
    </p:spTree>
    <p:extLst>
      <p:ext uri="{BB962C8B-B14F-4D97-AF65-F5344CB8AC3E}">
        <p14:creationId xmlns:p14="http://schemas.microsoft.com/office/powerpoint/2010/main" val="148664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8FA9-339E-C8E1-8FDF-992AB3E5D36D}"/>
              </a:ext>
            </a:extLst>
          </p:cNvPr>
          <p:cNvSpPr>
            <a:spLocks noGrp="1"/>
          </p:cNvSpPr>
          <p:nvPr>
            <p:ph type="title"/>
          </p:nvPr>
        </p:nvSpPr>
        <p:spPr>
          <a:xfrm>
            <a:off x="838200" y="-42227"/>
            <a:ext cx="10515600" cy="1325563"/>
          </a:xfrm>
        </p:spPr>
        <p:txBody>
          <a:bodyPr/>
          <a:lstStyle/>
          <a:p>
            <a:r>
              <a:rPr lang="en-IN" sz="4400" b="1" dirty="0">
                <a:latin typeface="Times New Roman" panose="02020603050405020304" pitchFamily="18" charset="0"/>
                <a:cs typeface="Times New Roman" panose="02020603050405020304" pitchFamily="18" charset="0"/>
              </a:rPr>
              <a:t>REVIEW OF LITERATURE(</a:t>
            </a:r>
            <a:r>
              <a:rPr lang="en-IN" sz="4400" b="1" dirty="0" err="1">
                <a:latin typeface="Times New Roman" panose="02020603050405020304" pitchFamily="18" charset="0"/>
                <a:cs typeface="Times New Roman" panose="02020603050405020304" pitchFamily="18" charset="0"/>
              </a:rPr>
              <a:t>cont</a:t>
            </a:r>
            <a:r>
              <a:rPr lang="en-IN" sz="4400" b="1" dirty="0">
                <a:latin typeface="Times New Roman" panose="02020603050405020304" pitchFamily="18" charset="0"/>
                <a:cs typeface="Times New Roman" panose="02020603050405020304" pitchFamily="18" charset="0"/>
              </a:rPr>
              <a:t>:)</a:t>
            </a:r>
            <a:endParaRPr lang="en-IN" dirty="0"/>
          </a:p>
        </p:txBody>
      </p:sp>
      <p:graphicFrame>
        <p:nvGraphicFramePr>
          <p:cNvPr id="4" name="Content Placeholder 3">
            <a:extLst>
              <a:ext uri="{FF2B5EF4-FFF2-40B4-BE49-F238E27FC236}">
                <a16:creationId xmlns:a16="http://schemas.microsoft.com/office/drawing/2014/main" id="{9A2DBECF-DE80-E3FE-DD09-0B073735FCD0}"/>
              </a:ext>
            </a:extLst>
          </p:cNvPr>
          <p:cNvGraphicFramePr>
            <a:graphicFrameLocks noGrp="1"/>
          </p:cNvGraphicFramePr>
          <p:nvPr>
            <p:ph idx="1"/>
            <p:extLst>
              <p:ext uri="{D42A27DB-BD31-4B8C-83A1-F6EECF244321}">
                <p14:modId xmlns:p14="http://schemas.microsoft.com/office/powerpoint/2010/main" val="2844371186"/>
              </p:ext>
            </p:extLst>
          </p:nvPr>
        </p:nvGraphicFramePr>
        <p:xfrm>
          <a:off x="838200" y="1283336"/>
          <a:ext cx="10515600" cy="3749040"/>
        </p:xfrm>
        <a:graphic>
          <a:graphicData uri="http://schemas.openxmlformats.org/drawingml/2006/table">
            <a:tbl>
              <a:tblPr firstRow="1" bandRow="1">
                <a:tableStyleId>{5940675A-B579-460E-94D1-54222C63F5DA}</a:tableStyleId>
              </a:tblPr>
              <a:tblGrid>
                <a:gridCol w="542544">
                  <a:extLst>
                    <a:ext uri="{9D8B030D-6E8A-4147-A177-3AD203B41FA5}">
                      <a16:colId xmlns:a16="http://schemas.microsoft.com/office/drawing/2014/main" val="1188398838"/>
                    </a:ext>
                  </a:extLst>
                </a:gridCol>
                <a:gridCol w="2414016">
                  <a:extLst>
                    <a:ext uri="{9D8B030D-6E8A-4147-A177-3AD203B41FA5}">
                      <a16:colId xmlns:a16="http://schemas.microsoft.com/office/drawing/2014/main" val="238785379"/>
                    </a:ext>
                  </a:extLst>
                </a:gridCol>
                <a:gridCol w="2301240">
                  <a:extLst>
                    <a:ext uri="{9D8B030D-6E8A-4147-A177-3AD203B41FA5}">
                      <a16:colId xmlns:a16="http://schemas.microsoft.com/office/drawing/2014/main" val="2094913736"/>
                    </a:ext>
                  </a:extLst>
                </a:gridCol>
                <a:gridCol w="1752600">
                  <a:extLst>
                    <a:ext uri="{9D8B030D-6E8A-4147-A177-3AD203B41FA5}">
                      <a16:colId xmlns:a16="http://schemas.microsoft.com/office/drawing/2014/main" val="1693145643"/>
                    </a:ext>
                  </a:extLst>
                </a:gridCol>
                <a:gridCol w="1752600">
                  <a:extLst>
                    <a:ext uri="{9D8B030D-6E8A-4147-A177-3AD203B41FA5}">
                      <a16:colId xmlns:a16="http://schemas.microsoft.com/office/drawing/2014/main" val="2763673021"/>
                    </a:ext>
                  </a:extLst>
                </a:gridCol>
                <a:gridCol w="1752600">
                  <a:extLst>
                    <a:ext uri="{9D8B030D-6E8A-4147-A177-3AD203B41FA5}">
                      <a16:colId xmlns:a16="http://schemas.microsoft.com/office/drawing/2014/main" val="1999707223"/>
                    </a:ext>
                  </a:extLst>
                </a:gridCol>
              </a:tblGrid>
              <a:tr h="1319912">
                <a:tc>
                  <a:txBody>
                    <a:bodyPr/>
                    <a:lstStyle/>
                    <a:p>
                      <a:r>
                        <a:rPr lang="en-IN" dirty="0">
                          <a:latin typeface="Times New Roman" panose="02020603050405020304" pitchFamily="18" charset="0"/>
                          <a:cs typeface="Times New Roman" panose="02020603050405020304" pitchFamily="18" charset="0"/>
                        </a:rPr>
                        <a:t>7</a:t>
                      </a:r>
                    </a:p>
                  </a:txBody>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Nassim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Ammour,Haikel</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Alhichri,Yakoub</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Bazi,Bilel</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Benjdira,Naif</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Alajlan</a:t>
                      </a: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 and Mansour </a:t>
                      </a:r>
                      <a:r>
                        <a:rPr lang="en-IN" sz="1800" b="0" i="0" kern="1200" dirty="0" err="1">
                          <a:solidFill>
                            <a:schemeClr val="tx1"/>
                          </a:solidFill>
                          <a:effectLst/>
                          <a:latin typeface="Times New Roman" panose="02020603050405020304" pitchFamily="18" charset="0"/>
                          <a:ea typeface="+mn-ea"/>
                          <a:cs typeface="Times New Roman" panose="02020603050405020304" pitchFamily="18" charset="0"/>
                        </a:rPr>
                        <a:t>Zuair</a:t>
                      </a:r>
                      <a:endParaRPr lang="en-IN" sz="1800" b="0" i="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Deep Learning Approach for Car Detection in UAV Imagery</a:t>
                      </a:r>
                    </a:p>
                    <a:p>
                      <a:endParaRPr lang="en-IN" dirty="0"/>
                    </a:p>
                  </a:txBody>
                  <a:tcPr/>
                </a:tc>
                <a:tc>
                  <a:txBody>
                    <a:bodyPr/>
                    <a:lstStyle/>
                    <a:p>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College of Computer and Information Sciences, King Saud University</a:t>
                      </a:r>
                    </a:p>
                    <a:p>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UAV Image Acquisition, Object Detection Models, Hyperparameter Tuning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High Accuracy in Vehicle Detection,</a:t>
                      </a:r>
                      <a:r>
                        <a:rPr lang="en-IN" b="1" dirty="0">
                          <a:latin typeface="Times New Roman" panose="02020603050405020304" pitchFamily="18" charset="0"/>
                          <a:cs typeface="Times New Roman" panose="02020603050405020304" pitchFamily="18" charset="0"/>
                        </a:rPr>
                        <a:t> </a:t>
                      </a:r>
                      <a:r>
                        <a:rPr lang="en-IN" b="0" dirty="0">
                          <a:latin typeface="Times New Roman" panose="02020603050405020304" pitchFamily="18" charset="0"/>
                          <a:cs typeface="Times New Roman" panose="02020603050405020304" pitchFamily="18" charset="0"/>
                        </a:rPr>
                        <a:t>Computational Complexity</a:t>
                      </a:r>
                    </a:p>
                    <a:p>
                      <a:endParaRPr lang="en-IN" dirty="0"/>
                    </a:p>
                  </a:txBody>
                  <a:tcPr/>
                </a:tc>
                <a:extLst>
                  <a:ext uri="{0D108BD9-81ED-4DB2-BD59-A6C34878D82A}">
                    <a16:rowId xmlns:a16="http://schemas.microsoft.com/office/drawing/2014/main" val="3556502021"/>
                  </a:ext>
                </a:extLst>
              </a:tr>
              <a:tr h="1658240">
                <a:tc>
                  <a:txBody>
                    <a:bodyPr/>
                    <a:lstStyle/>
                    <a:p>
                      <a:r>
                        <a:rPr lang="en-IN" dirty="0">
                          <a:latin typeface="Times New Roman" panose="02020603050405020304" pitchFamily="18" charset="0"/>
                          <a:cs typeface="Times New Roman" panose="02020603050405020304" pitchFamily="18" charset="0"/>
                        </a:rPr>
                        <a:t>8</a:t>
                      </a:r>
                    </a:p>
                  </a:txBody>
                  <a:tcPr/>
                </a:tc>
                <a:tc>
                  <a:txBody>
                    <a:bodyPr/>
                    <a:lstStyle/>
                    <a:p>
                      <a:r>
                        <a:rPr lang="en-IN" dirty="0">
                          <a:latin typeface="Times New Roman" panose="02020603050405020304" pitchFamily="18" charset="0"/>
                          <a:cs typeface="Times New Roman" panose="02020603050405020304" pitchFamily="18" charset="0"/>
                        </a:rPr>
                        <a:t>Thuy </a:t>
                      </a:r>
                      <a:r>
                        <a:rPr lang="en-IN" dirty="0" err="1">
                          <a:latin typeface="Times New Roman" panose="02020603050405020304" pitchFamily="18" charset="0"/>
                          <a:cs typeface="Times New Roman" panose="02020603050405020304" pitchFamily="18" charset="0"/>
                        </a:rPr>
                        <a:t>Thi</a:t>
                      </a:r>
                      <a:r>
                        <a:rPr lang="en-IN" dirty="0">
                          <a:latin typeface="Times New Roman" panose="02020603050405020304" pitchFamily="18" charset="0"/>
                          <a:cs typeface="Times New Roman" panose="02020603050405020304" pitchFamily="18" charset="0"/>
                        </a:rPr>
                        <a:t> Nguyen; Helmut Grabner; Horst Bischof; Barbara Gruber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On-line Boosting for Car Detection from Aerial Images</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IEEE Explore,2007</a:t>
                      </a:r>
                    </a:p>
                  </a:txBody>
                  <a:tcPr/>
                </a:tc>
                <a:tc>
                  <a:txBody>
                    <a:bodyPr/>
                    <a:lstStyle/>
                    <a:p>
                      <a:r>
                        <a:rPr lang="en-IN" dirty="0">
                          <a:latin typeface="Times New Roman" panose="02020603050405020304" pitchFamily="18" charset="0"/>
                          <a:cs typeface="Times New Roman" panose="02020603050405020304" pitchFamily="18" charset="0"/>
                        </a:rPr>
                        <a:t>Data Acquisition &amp; Preprocessing,</a:t>
                      </a:r>
                      <a:r>
                        <a:rPr lang="en-US" dirty="0">
                          <a:latin typeface="Times New Roman" panose="02020603050405020304" pitchFamily="18" charset="0"/>
                          <a:cs typeface="Times New Roman" panose="02020603050405020304" pitchFamily="18" charset="0"/>
                        </a:rPr>
                        <a:t> Feature Extraction Using Haar-like &amp; HOG Features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Haar-like features, Occlusions and Shadows, </a:t>
                      </a:r>
                      <a:r>
                        <a:rPr lang="en-US" dirty="0">
                          <a:latin typeface="Times New Roman" panose="02020603050405020304" pitchFamily="18" charset="0"/>
                          <a:cs typeface="Times New Roman" panose="02020603050405020304" pitchFamily="18" charset="0"/>
                        </a:rPr>
                        <a:t>Suitability for UAV-Based Car Detection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7980588"/>
                  </a:ext>
                </a:extLst>
              </a:tr>
            </a:tbl>
          </a:graphicData>
        </a:graphic>
      </p:graphicFrame>
    </p:spTree>
    <p:extLst>
      <p:ext uri="{BB962C8B-B14F-4D97-AF65-F5344CB8AC3E}">
        <p14:creationId xmlns:p14="http://schemas.microsoft.com/office/powerpoint/2010/main" val="383164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9AF9B-31E5-4DB2-D57C-1733C2257C8D}"/>
              </a:ext>
            </a:extLst>
          </p:cNvPr>
          <p:cNvSpPr>
            <a:spLocks noGrp="1"/>
          </p:cNvSpPr>
          <p:nvPr>
            <p:ph type="ctrTitle"/>
          </p:nvPr>
        </p:nvSpPr>
        <p:spPr>
          <a:xfrm>
            <a:off x="838200" y="184805"/>
            <a:ext cx="10515600" cy="1505883"/>
          </a:xfrm>
        </p:spPr>
        <p:txBody>
          <a:bodyPr vert="horz" lIns="91440" tIns="45720" rIns="91440" bIns="45720" rtlCol="0" anchor="ctr">
            <a:normAutofit/>
          </a:bodyPr>
          <a:lstStyle/>
          <a:p>
            <a:pPr algn="l"/>
            <a:r>
              <a:rPr lang="en-US" sz="5200" b="1" kern="1200" dirty="0">
                <a:solidFill>
                  <a:schemeClr val="tx1"/>
                </a:solidFill>
                <a:latin typeface="Times New Roman" panose="02020603050405020304" pitchFamily="18" charset="0"/>
                <a:cs typeface="Times New Roman" panose="02020603050405020304" pitchFamily="18" charset="0"/>
              </a:rPr>
              <a:t>BLOCK DIAGRAM</a:t>
            </a:r>
          </a:p>
        </p:txBody>
      </p:sp>
      <p:pic>
        <p:nvPicPr>
          <p:cNvPr id="5" name="Picture 4" descr="A diagram of a diagram&#10;&#10;AI-generated content may be incorrect.">
            <a:extLst>
              <a:ext uri="{FF2B5EF4-FFF2-40B4-BE49-F238E27FC236}">
                <a16:creationId xmlns:a16="http://schemas.microsoft.com/office/drawing/2014/main" id="{EF2F21ED-C579-59D6-F4D2-4423AF412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54" y="1845426"/>
            <a:ext cx="9727438" cy="4450303"/>
          </a:xfrm>
          <a:prstGeom prst="rect">
            <a:avLst/>
          </a:prstGeom>
        </p:spPr>
      </p:pic>
    </p:spTree>
    <p:extLst>
      <p:ext uri="{BB962C8B-B14F-4D97-AF65-F5344CB8AC3E}">
        <p14:creationId xmlns:p14="http://schemas.microsoft.com/office/powerpoint/2010/main" val="203473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4112B6-830A-0A28-4701-0D0B1F3DE5E7}"/>
              </a:ext>
            </a:extLst>
          </p:cNvPr>
          <p:cNvSpPr>
            <a:spLocks noGrp="1"/>
          </p:cNvSpPr>
          <p:nvPr>
            <p:ph type="subTitle" idx="1"/>
          </p:nvPr>
        </p:nvSpPr>
        <p:spPr>
          <a:xfrm>
            <a:off x="676656" y="1645920"/>
            <a:ext cx="11155680" cy="4700016"/>
          </a:xfrm>
        </p:spPr>
        <p:txBody>
          <a:bodyPr>
            <a:normAutofit/>
          </a:bodyPr>
          <a:lstStyle/>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 Camera → Raspberry Pi: Captures live traffic images and sends them to the Raspberry Pi.</a:t>
            </a:r>
          </a:p>
          <a:p>
            <a:pPr marL="342900" indent="-342900" algn="l">
              <a:lnSpc>
                <a:spcPct val="1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Raspberry Pi → AI Processing Unit: AI module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vehicle density and determines signal timing.</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Processing Unit → Traffic Signal: Adjusts green signal duration dynamically based on congestion data.</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Processing Unit → MySQL Database: Stores real-time traffic data, emergency requests, and system logs.</a:t>
            </a:r>
          </a:p>
          <a:p>
            <a:pPr marL="342900" indent="-342900" algn="l">
              <a:lnSpc>
                <a:spcPct val="10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Flask Backend ↔ MySQL Database: Handles data retrieval and updates between system components.</a:t>
            </a:r>
          </a:p>
        </p:txBody>
      </p:sp>
      <p:sp>
        <p:nvSpPr>
          <p:cNvPr id="4" name="TextBox 3">
            <a:extLst>
              <a:ext uri="{FF2B5EF4-FFF2-40B4-BE49-F238E27FC236}">
                <a16:creationId xmlns:a16="http://schemas.microsoft.com/office/drawing/2014/main" id="{641AD9B2-73CC-043F-2276-5BD58B579BA6}"/>
              </a:ext>
            </a:extLst>
          </p:cNvPr>
          <p:cNvSpPr txBox="1"/>
          <p:nvPr/>
        </p:nvSpPr>
        <p:spPr>
          <a:xfrm>
            <a:off x="987552" y="338328"/>
            <a:ext cx="9518904" cy="707886"/>
          </a:xfrm>
          <a:prstGeom prst="rect">
            <a:avLst/>
          </a:prstGeom>
          <a:noFill/>
        </p:spPr>
        <p:txBody>
          <a:bodyPr wrap="square" rtlCol="0">
            <a:spAutoFit/>
          </a:bodyPr>
          <a:lstStyle/>
          <a:p>
            <a:r>
              <a:rPr lang="en-IN" sz="4000" u="sng" dirty="0">
                <a:latin typeface="Times New Roman" panose="02020603050405020304" pitchFamily="18" charset="0"/>
                <a:cs typeface="Times New Roman" panose="02020603050405020304" pitchFamily="18" charset="0"/>
              </a:rPr>
              <a:t>Explanation of blocks</a:t>
            </a:r>
          </a:p>
        </p:txBody>
      </p:sp>
    </p:spTree>
    <p:extLst>
      <p:ext uri="{BB962C8B-B14F-4D97-AF65-F5344CB8AC3E}">
        <p14:creationId xmlns:p14="http://schemas.microsoft.com/office/powerpoint/2010/main" val="150353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B368A-229D-3906-E5E2-1A3CD2589C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D41858E-1537-E4FB-F7DE-716F6CF0AC6F}"/>
              </a:ext>
            </a:extLst>
          </p:cNvPr>
          <p:cNvSpPr>
            <a:spLocks noGrp="1"/>
          </p:cNvSpPr>
          <p:nvPr>
            <p:ph type="subTitle" idx="1"/>
          </p:nvPr>
        </p:nvSpPr>
        <p:spPr>
          <a:xfrm>
            <a:off x="676656" y="1645920"/>
            <a:ext cx="11155680" cy="4553712"/>
          </a:xfrm>
        </p:spPr>
        <p:txBody>
          <a:bodyPr>
            <a:normAutofit/>
          </a:bodyPr>
          <a:lstStyle/>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Backend ↔ Mobile App: Sends live traffic updates, rerouting suggestions, and emergency clearance options.</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Backend ↔ Admin Web Portal: Enables monitoring of traffic conditions, emergency approvals, and manual signal overrides.</a:t>
            </a:r>
          </a:p>
          <a:p>
            <a:pPr marL="342900" indent="-342900" algn="l">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Admin Web Portal ↔ Mobile App: Admin can approve emergency vehicle registrations and receive feedback from users.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18DE1DE-6CAC-5376-C31D-F05BE8C13506}"/>
              </a:ext>
            </a:extLst>
          </p:cNvPr>
          <p:cNvSpPr txBox="1"/>
          <p:nvPr/>
        </p:nvSpPr>
        <p:spPr>
          <a:xfrm>
            <a:off x="987552" y="338328"/>
            <a:ext cx="9518904" cy="707886"/>
          </a:xfrm>
          <a:prstGeom prst="rect">
            <a:avLst/>
          </a:prstGeom>
          <a:noFill/>
        </p:spPr>
        <p:txBody>
          <a:bodyPr wrap="square" rtlCol="0">
            <a:spAutoFit/>
          </a:bodyPr>
          <a:lstStyle/>
          <a:p>
            <a:r>
              <a:rPr lang="en-IN" sz="4000" u="sng" dirty="0">
                <a:latin typeface="Times New Roman" panose="02020603050405020304" pitchFamily="18" charset="0"/>
                <a:cs typeface="Times New Roman" panose="02020603050405020304" pitchFamily="18" charset="0"/>
              </a:rPr>
              <a:t>Explanation of blocks(</a:t>
            </a:r>
            <a:r>
              <a:rPr lang="en-IN" sz="4000" u="sng" dirty="0" err="1">
                <a:latin typeface="Times New Roman" panose="02020603050405020304" pitchFamily="18" charset="0"/>
                <a:cs typeface="Times New Roman" panose="02020603050405020304" pitchFamily="18" charset="0"/>
              </a:rPr>
              <a:t>cont</a:t>
            </a:r>
            <a:r>
              <a:rPr lang="en-IN" sz="4000" u="sng"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19126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288</TotalTime>
  <Words>1799</Words>
  <Application>Microsoft Office PowerPoint</Application>
  <PresentationFormat>Widescreen</PresentationFormat>
  <Paragraphs>192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Times New Roman</vt:lpstr>
      <vt:lpstr>Office Theme</vt:lpstr>
      <vt:lpstr>SMARTFLOW: AI DRIVEN TRAFFIC MANAGEMENT SYSTEM</vt:lpstr>
      <vt:lpstr>INTRODUCTION</vt:lpstr>
      <vt:lpstr>OBJECTIVE</vt:lpstr>
      <vt:lpstr>REVIEW OF LITERATURE</vt:lpstr>
      <vt:lpstr>REVIEW OF LITERATURE(cont:)</vt:lpstr>
      <vt:lpstr>REVIEW OF LITERATURE(cont:)</vt:lpstr>
      <vt:lpstr>BLOCK DIAGRAM</vt:lpstr>
      <vt:lpstr>PowerPoint Presentation</vt:lpstr>
      <vt:lpstr>PowerPoint Presentation</vt:lpstr>
      <vt:lpstr>AI-Based Traffic Control System</vt:lpstr>
      <vt:lpstr>Database Management</vt:lpstr>
      <vt:lpstr>PowerPoint Presentation</vt:lpstr>
      <vt:lpstr>Admin Web Interface</vt:lpstr>
      <vt:lpstr>PowerPoint Presentation</vt:lpstr>
      <vt:lpstr>User Mobile Application</vt:lpstr>
      <vt:lpstr>PowerPoint Presentation</vt:lpstr>
      <vt:lpstr>System Workflow</vt:lpstr>
      <vt:lpstr>RESULT</vt:lpstr>
      <vt:lpstr>FUTURE SCOPE</vt:lpstr>
      <vt:lpstr>CONCLUSION</vt:lpstr>
      <vt:lpstr>REFERENCE PAPERS</vt:lpstr>
      <vt:lpstr>REFERENCE PAPERS(cont:)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Joel Jackson</dc:creator>
  <cp:lastModifiedBy>Joel Jackson</cp:lastModifiedBy>
  <cp:revision>2</cp:revision>
  <dcterms:created xsi:type="dcterms:W3CDTF">2025-03-11T15:11:47Z</dcterms:created>
  <dcterms:modified xsi:type="dcterms:W3CDTF">2025-03-20T08:39:20Z</dcterms:modified>
</cp:coreProperties>
</file>